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5"/>
  </p:notesMasterIdLst>
  <p:handoutMasterIdLst>
    <p:handoutMasterId r:id="rId46"/>
  </p:handoutMasterIdLst>
  <p:sldIdLst>
    <p:sldId id="1184" r:id="rId3"/>
    <p:sldId id="1187" r:id="rId4"/>
    <p:sldId id="1277" r:id="rId5"/>
    <p:sldId id="681" r:id="rId6"/>
    <p:sldId id="683" r:id="rId7"/>
    <p:sldId id="685" r:id="rId8"/>
    <p:sldId id="256" r:id="rId9"/>
    <p:sldId id="1298" r:id="rId10"/>
    <p:sldId id="1273" r:id="rId11"/>
    <p:sldId id="1157" r:id="rId12"/>
    <p:sldId id="1186" r:id="rId13"/>
    <p:sldId id="1305" r:id="rId14"/>
    <p:sldId id="1057" r:id="rId15"/>
    <p:sldId id="1105" r:id="rId16"/>
    <p:sldId id="1301" r:id="rId17"/>
    <p:sldId id="356" r:id="rId18"/>
    <p:sldId id="1296" r:id="rId19"/>
    <p:sldId id="1274" r:id="rId20"/>
    <p:sldId id="1303" r:id="rId21"/>
    <p:sldId id="1299" r:id="rId22"/>
    <p:sldId id="1278" r:id="rId23"/>
    <p:sldId id="1300" r:id="rId24"/>
    <p:sldId id="1279" r:id="rId25"/>
    <p:sldId id="448" r:id="rId26"/>
    <p:sldId id="346" r:id="rId27"/>
    <p:sldId id="449" r:id="rId28"/>
    <p:sldId id="1268" r:id="rId29"/>
    <p:sldId id="1304" r:id="rId30"/>
    <p:sldId id="1291" r:id="rId31"/>
    <p:sldId id="444" r:id="rId32"/>
    <p:sldId id="348" r:id="rId33"/>
    <p:sldId id="1284" r:id="rId34"/>
    <p:sldId id="420" r:id="rId35"/>
    <p:sldId id="1276" r:id="rId36"/>
    <p:sldId id="1171" r:id="rId37"/>
    <p:sldId id="1297" r:id="rId38"/>
    <p:sldId id="1082" r:id="rId39"/>
    <p:sldId id="1084" r:id="rId40"/>
    <p:sldId id="450" r:id="rId41"/>
    <p:sldId id="1293" r:id="rId42"/>
    <p:sldId id="1166" r:id="rId43"/>
    <p:sldId id="1283" r:id="rId44"/>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bba wergeland" initials="ew" lastIdx="1" clrIdx="0">
    <p:extLst>
      <p:ext uri="{19B8F6BF-5375-455C-9EA6-DF929625EA0E}">
        <p15:presenceInfo xmlns:p15="http://schemas.microsoft.com/office/powerpoint/2012/main" userId="35914ad40dcedc8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stil 1 – uthev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E9639D4-E3E2-4D34-9284-5A2195B3D0D7}" styleName="Lys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ys stil 2 – uthev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ys stil 2 – utheving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60" autoAdjust="0"/>
    <p:restoredTop sz="62463" autoAdjust="0"/>
  </p:normalViewPr>
  <p:slideViewPr>
    <p:cSldViewPr snapToGrid="0">
      <p:cViewPr varScale="1">
        <p:scale>
          <a:sx n="44" d="100"/>
          <a:sy n="44" d="100"/>
        </p:scale>
        <p:origin x="78" y="33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5304"/>
    </p:cViewPr>
  </p:sorterViewPr>
  <p:notesViewPr>
    <p:cSldViewPr snapToGrid="0">
      <p:cViewPr>
        <p:scale>
          <a:sx n="130" d="100"/>
          <a:sy n="130" d="100"/>
        </p:scale>
        <p:origin x="1008" y="-261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3200" b="0" i="0" u="none" strike="noStrike" kern="1200" spc="0" baseline="0">
                <a:solidFill>
                  <a:schemeClr val="tx1">
                    <a:lumMod val="65000"/>
                    <a:lumOff val="35000"/>
                  </a:schemeClr>
                </a:solidFill>
                <a:latin typeface="+mn-lt"/>
                <a:ea typeface="+mn-ea"/>
                <a:cs typeface="+mn-cs"/>
              </a:defRPr>
            </a:pPr>
            <a:r>
              <a:rPr lang="en-US" sz="3200" b="0" i="0" baseline="0" dirty="0" err="1">
                <a:effectLst/>
              </a:rPr>
              <a:t>Uføre</a:t>
            </a:r>
            <a:r>
              <a:rPr lang="en-US" sz="3200" b="0" i="0" baseline="0" dirty="0">
                <a:effectLst/>
              </a:rPr>
              <a:t> i </a:t>
            </a:r>
            <a:r>
              <a:rPr lang="en-US" sz="3200" b="0" i="0" baseline="0" dirty="0" err="1">
                <a:effectLst/>
              </a:rPr>
              <a:t>prosent</a:t>
            </a:r>
            <a:r>
              <a:rPr lang="en-US" sz="3200" b="0" i="0" baseline="0" dirty="0">
                <a:effectLst/>
              </a:rPr>
              <a:t> av </a:t>
            </a:r>
            <a:r>
              <a:rPr lang="en-US" sz="3200" b="0" i="0" baseline="0" dirty="0" err="1">
                <a:effectLst/>
              </a:rPr>
              <a:t>befolkningen</a:t>
            </a:r>
            <a:r>
              <a:rPr lang="en-US" sz="3200" b="0" i="0" baseline="0" dirty="0">
                <a:effectLst/>
              </a:rPr>
              <a:t> 2019 (SSB)</a:t>
            </a:r>
            <a:endParaRPr lang="nb-NO" sz="3200" dirty="0">
              <a:effectLst/>
            </a:endParaRPr>
          </a:p>
        </c:rich>
      </c:tx>
      <c:layout>
        <c:manualLayout>
          <c:xMode val="edge"/>
          <c:yMode val="edge"/>
          <c:x val="1.3596268860792684E-2"/>
          <c:y val="0.12127486455774189"/>
        </c:manualLayout>
      </c:layout>
      <c:overlay val="0"/>
      <c:spPr>
        <a:solidFill>
          <a:schemeClr val="bg1"/>
        </a:solidFill>
        <a:ln>
          <a:noFill/>
        </a:ln>
        <a:effectLst/>
      </c:spPr>
      <c:txPr>
        <a:bodyPr rot="0" spcFirstLastPara="1" vertOverflow="ellipsis" vert="horz" wrap="square" anchor="ctr" anchorCtr="1"/>
        <a:lstStyle/>
        <a:p>
          <a:pPr algn="l">
            <a:defRPr sz="32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manualLayout>
          <c:layoutTarget val="inner"/>
          <c:xMode val="edge"/>
          <c:yMode val="edge"/>
          <c:x val="1.1506074982449882E-2"/>
          <c:y val="6.0334327438182914E-2"/>
          <c:w val="0.9312176407111481"/>
          <c:h val="0.78519350140587307"/>
        </c:manualLayout>
      </c:layout>
      <c:lineChart>
        <c:grouping val="standard"/>
        <c:varyColors val="0"/>
        <c:ser>
          <c:idx val="0"/>
          <c:order val="0"/>
          <c:spPr>
            <a:ln w="28575" cap="rnd">
              <a:solidFill>
                <a:schemeClr val="accent1"/>
              </a:solidFill>
              <a:round/>
            </a:ln>
            <a:effectLst/>
          </c:spPr>
          <c:marker>
            <c:symbol val="none"/>
          </c:marker>
          <c:cat>
            <c:strRef>
              <c:f>UforetrygdPros!$D$7:$D$55</c:f>
              <c:strCache>
                <c:ptCount val="49"/>
                <c:pt idx="0">
                  <c:v>19 år</c:v>
                </c:pt>
                <c:pt idx="1">
                  <c:v>20 år</c:v>
                </c:pt>
                <c:pt idx="2">
                  <c:v>21 år</c:v>
                </c:pt>
                <c:pt idx="3">
                  <c:v>22 år</c:v>
                </c:pt>
                <c:pt idx="4">
                  <c:v>23 år</c:v>
                </c:pt>
                <c:pt idx="5">
                  <c:v>24 år</c:v>
                </c:pt>
                <c:pt idx="6">
                  <c:v>25 år</c:v>
                </c:pt>
                <c:pt idx="7">
                  <c:v>26 år</c:v>
                </c:pt>
                <c:pt idx="8">
                  <c:v>27 år</c:v>
                </c:pt>
                <c:pt idx="9">
                  <c:v>28 år</c:v>
                </c:pt>
                <c:pt idx="10">
                  <c:v>29 år</c:v>
                </c:pt>
                <c:pt idx="11">
                  <c:v>30 år</c:v>
                </c:pt>
                <c:pt idx="12">
                  <c:v>31 år</c:v>
                </c:pt>
                <c:pt idx="13">
                  <c:v>32 år</c:v>
                </c:pt>
                <c:pt idx="14">
                  <c:v>33 år</c:v>
                </c:pt>
                <c:pt idx="15">
                  <c:v>34 år</c:v>
                </c:pt>
                <c:pt idx="16">
                  <c:v>35 år</c:v>
                </c:pt>
                <c:pt idx="17">
                  <c:v>36 år</c:v>
                </c:pt>
                <c:pt idx="18">
                  <c:v>37 år</c:v>
                </c:pt>
                <c:pt idx="19">
                  <c:v>38 år</c:v>
                </c:pt>
                <c:pt idx="20">
                  <c:v>39 år</c:v>
                </c:pt>
                <c:pt idx="21">
                  <c:v>40 år</c:v>
                </c:pt>
                <c:pt idx="22">
                  <c:v>41 år</c:v>
                </c:pt>
                <c:pt idx="23">
                  <c:v>42 år</c:v>
                </c:pt>
                <c:pt idx="24">
                  <c:v>43 år</c:v>
                </c:pt>
                <c:pt idx="25">
                  <c:v>44 år</c:v>
                </c:pt>
                <c:pt idx="26">
                  <c:v>45 år</c:v>
                </c:pt>
                <c:pt idx="27">
                  <c:v>46 år</c:v>
                </c:pt>
                <c:pt idx="28">
                  <c:v>47 år</c:v>
                </c:pt>
                <c:pt idx="29">
                  <c:v>48 år</c:v>
                </c:pt>
                <c:pt idx="30">
                  <c:v>49 år</c:v>
                </c:pt>
                <c:pt idx="31">
                  <c:v>50 år</c:v>
                </c:pt>
                <c:pt idx="32">
                  <c:v>51 år</c:v>
                </c:pt>
                <c:pt idx="33">
                  <c:v>52 år</c:v>
                </c:pt>
                <c:pt idx="34">
                  <c:v>53 år</c:v>
                </c:pt>
                <c:pt idx="35">
                  <c:v>54 år</c:v>
                </c:pt>
                <c:pt idx="36">
                  <c:v>55 år</c:v>
                </c:pt>
                <c:pt idx="37">
                  <c:v>56 år</c:v>
                </c:pt>
                <c:pt idx="38">
                  <c:v>57 år</c:v>
                </c:pt>
                <c:pt idx="39">
                  <c:v>58 år</c:v>
                </c:pt>
                <c:pt idx="40">
                  <c:v>59 år</c:v>
                </c:pt>
                <c:pt idx="41">
                  <c:v>60 år</c:v>
                </c:pt>
                <c:pt idx="42">
                  <c:v>61 år</c:v>
                </c:pt>
                <c:pt idx="43">
                  <c:v>62 år</c:v>
                </c:pt>
                <c:pt idx="44">
                  <c:v>63 år</c:v>
                </c:pt>
                <c:pt idx="45">
                  <c:v>64 år</c:v>
                </c:pt>
                <c:pt idx="46">
                  <c:v>65 år</c:v>
                </c:pt>
                <c:pt idx="47">
                  <c:v>66 år</c:v>
                </c:pt>
                <c:pt idx="48">
                  <c:v>67 år</c:v>
                </c:pt>
              </c:strCache>
            </c:strRef>
          </c:cat>
          <c:val>
            <c:numRef>
              <c:f>UforetrygdPros!$E$7:$E$55</c:f>
              <c:numCache>
                <c:formatCode>0.0</c:formatCode>
                <c:ptCount val="49"/>
                <c:pt idx="0">
                  <c:v>1.4</c:v>
                </c:pt>
                <c:pt idx="1">
                  <c:v>1.8</c:v>
                </c:pt>
                <c:pt idx="2">
                  <c:v>2</c:v>
                </c:pt>
                <c:pt idx="3">
                  <c:v>2.2999999999999998</c:v>
                </c:pt>
                <c:pt idx="4">
                  <c:v>2.5</c:v>
                </c:pt>
                <c:pt idx="5">
                  <c:v>2.7</c:v>
                </c:pt>
                <c:pt idx="6">
                  <c:v>2.9</c:v>
                </c:pt>
                <c:pt idx="7">
                  <c:v>3.1</c:v>
                </c:pt>
                <c:pt idx="8">
                  <c:v>3.2</c:v>
                </c:pt>
                <c:pt idx="9">
                  <c:v>3.3</c:v>
                </c:pt>
                <c:pt idx="10">
                  <c:v>3.4</c:v>
                </c:pt>
                <c:pt idx="11">
                  <c:v>3.5</c:v>
                </c:pt>
                <c:pt idx="12">
                  <c:v>3.4</c:v>
                </c:pt>
                <c:pt idx="13">
                  <c:v>3.5</c:v>
                </c:pt>
                <c:pt idx="14">
                  <c:v>3.6</c:v>
                </c:pt>
                <c:pt idx="15">
                  <c:v>3.7</c:v>
                </c:pt>
                <c:pt idx="16">
                  <c:v>4</c:v>
                </c:pt>
                <c:pt idx="17">
                  <c:v>4.0999999999999996</c:v>
                </c:pt>
                <c:pt idx="18">
                  <c:v>4.5999999999999996</c:v>
                </c:pt>
                <c:pt idx="19">
                  <c:v>4.5999999999999996</c:v>
                </c:pt>
                <c:pt idx="20">
                  <c:v>4.8</c:v>
                </c:pt>
                <c:pt idx="21">
                  <c:v>5.2</c:v>
                </c:pt>
                <c:pt idx="22">
                  <c:v>5.2</c:v>
                </c:pt>
                <c:pt idx="23">
                  <c:v>5.6</c:v>
                </c:pt>
                <c:pt idx="24">
                  <c:v>5.9</c:v>
                </c:pt>
                <c:pt idx="25">
                  <c:v>6.5</c:v>
                </c:pt>
                <c:pt idx="26">
                  <c:v>6.9</c:v>
                </c:pt>
                <c:pt idx="27">
                  <c:v>7.3</c:v>
                </c:pt>
                <c:pt idx="28">
                  <c:v>7.7</c:v>
                </c:pt>
                <c:pt idx="29">
                  <c:v>8.1999999999999993</c:v>
                </c:pt>
                <c:pt idx="30">
                  <c:v>9</c:v>
                </c:pt>
                <c:pt idx="31">
                  <c:v>9.3000000000000007</c:v>
                </c:pt>
                <c:pt idx="32">
                  <c:v>10.1</c:v>
                </c:pt>
                <c:pt idx="33">
                  <c:v>10.8</c:v>
                </c:pt>
                <c:pt idx="34">
                  <c:v>12.1</c:v>
                </c:pt>
                <c:pt idx="35">
                  <c:v>12.4</c:v>
                </c:pt>
                <c:pt idx="36">
                  <c:v>13.3</c:v>
                </c:pt>
                <c:pt idx="37">
                  <c:v>14</c:v>
                </c:pt>
                <c:pt idx="38">
                  <c:v>14.8</c:v>
                </c:pt>
                <c:pt idx="39">
                  <c:v>15.8</c:v>
                </c:pt>
                <c:pt idx="40">
                  <c:v>17</c:v>
                </c:pt>
                <c:pt idx="41">
                  <c:v>18.2</c:v>
                </c:pt>
                <c:pt idx="42">
                  <c:v>20</c:v>
                </c:pt>
                <c:pt idx="43">
                  <c:v>20.6</c:v>
                </c:pt>
                <c:pt idx="44">
                  <c:v>22.2</c:v>
                </c:pt>
                <c:pt idx="45">
                  <c:v>22.6</c:v>
                </c:pt>
                <c:pt idx="46">
                  <c:v>24.3</c:v>
                </c:pt>
                <c:pt idx="47">
                  <c:v>24.8</c:v>
                </c:pt>
                <c:pt idx="48">
                  <c:v>24.8</c:v>
                </c:pt>
              </c:numCache>
            </c:numRef>
          </c:val>
          <c:smooth val="0"/>
          <c:extLst>
            <c:ext xmlns:c16="http://schemas.microsoft.com/office/drawing/2014/chart" uri="{C3380CC4-5D6E-409C-BE32-E72D297353CC}">
              <c16:uniqueId val="{00000000-E297-4AD3-9AF6-E1F6F48A9545}"/>
            </c:ext>
          </c:extLst>
        </c:ser>
        <c:ser>
          <c:idx val="1"/>
          <c:order val="1"/>
          <c:spPr>
            <a:ln w="28575" cap="rnd">
              <a:solidFill>
                <a:schemeClr val="accent2"/>
              </a:solidFill>
              <a:round/>
            </a:ln>
            <a:effectLst/>
          </c:spPr>
          <c:marker>
            <c:symbol val="none"/>
          </c:marker>
          <c:cat>
            <c:strRef>
              <c:f>UforetrygdPros!$D$7:$D$55</c:f>
              <c:strCache>
                <c:ptCount val="49"/>
                <c:pt idx="0">
                  <c:v>19 år</c:v>
                </c:pt>
                <c:pt idx="1">
                  <c:v>20 år</c:v>
                </c:pt>
                <c:pt idx="2">
                  <c:v>21 år</c:v>
                </c:pt>
                <c:pt idx="3">
                  <c:v>22 år</c:v>
                </c:pt>
                <c:pt idx="4">
                  <c:v>23 år</c:v>
                </c:pt>
                <c:pt idx="5">
                  <c:v>24 år</c:v>
                </c:pt>
                <c:pt idx="6">
                  <c:v>25 år</c:v>
                </c:pt>
                <c:pt idx="7">
                  <c:v>26 år</c:v>
                </c:pt>
                <c:pt idx="8">
                  <c:v>27 år</c:v>
                </c:pt>
                <c:pt idx="9">
                  <c:v>28 år</c:v>
                </c:pt>
                <c:pt idx="10">
                  <c:v>29 år</c:v>
                </c:pt>
                <c:pt idx="11">
                  <c:v>30 år</c:v>
                </c:pt>
                <c:pt idx="12">
                  <c:v>31 år</c:v>
                </c:pt>
                <c:pt idx="13">
                  <c:v>32 år</c:v>
                </c:pt>
                <c:pt idx="14">
                  <c:v>33 år</c:v>
                </c:pt>
                <c:pt idx="15">
                  <c:v>34 år</c:v>
                </c:pt>
                <c:pt idx="16">
                  <c:v>35 år</c:v>
                </c:pt>
                <c:pt idx="17">
                  <c:v>36 år</c:v>
                </c:pt>
                <c:pt idx="18">
                  <c:v>37 år</c:v>
                </c:pt>
                <c:pt idx="19">
                  <c:v>38 år</c:v>
                </c:pt>
                <c:pt idx="20">
                  <c:v>39 år</c:v>
                </c:pt>
                <c:pt idx="21">
                  <c:v>40 år</c:v>
                </c:pt>
                <c:pt idx="22">
                  <c:v>41 år</c:v>
                </c:pt>
                <c:pt idx="23">
                  <c:v>42 år</c:v>
                </c:pt>
                <c:pt idx="24">
                  <c:v>43 år</c:v>
                </c:pt>
                <c:pt idx="25">
                  <c:v>44 år</c:v>
                </c:pt>
                <c:pt idx="26">
                  <c:v>45 år</c:v>
                </c:pt>
                <c:pt idx="27">
                  <c:v>46 år</c:v>
                </c:pt>
                <c:pt idx="28">
                  <c:v>47 år</c:v>
                </c:pt>
                <c:pt idx="29">
                  <c:v>48 år</c:v>
                </c:pt>
                <c:pt idx="30">
                  <c:v>49 år</c:v>
                </c:pt>
                <c:pt idx="31">
                  <c:v>50 år</c:v>
                </c:pt>
                <c:pt idx="32">
                  <c:v>51 år</c:v>
                </c:pt>
                <c:pt idx="33">
                  <c:v>52 år</c:v>
                </c:pt>
                <c:pt idx="34">
                  <c:v>53 år</c:v>
                </c:pt>
                <c:pt idx="35">
                  <c:v>54 år</c:v>
                </c:pt>
                <c:pt idx="36">
                  <c:v>55 år</c:v>
                </c:pt>
                <c:pt idx="37">
                  <c:v>56 år</c:v>
                </c:pt>
                <c:pt idx="38">
                  <c:v>57 år</c:v>
                </c:pt>
                <c:pt idx="39">
                  <c:v>58 år</c:v>
                </c:pt>
                <c:pt idx="40">
                  <c:v>59 år</c:v>
                </c:pt>
                <c:pt idx="41">
                  <c:v>60 år</c:v>
                </c:pt>
                <c:pt idx="42">
                  <c:v>61 år</c:v>
                </c:pt>
                <c:pt idx="43">
                  <c:v>62 år</c:v>
                </c:pt>
                <c:pt idx="44">
                  <c:v>63 år</c:v>
                </c:pt>
                <c:pt idx="45">
                  <c:v>64 år</c:v>
                </c:pt>
                <c:pt idx="46">
                  <c:v>65 år</c:v>
                </c:pt>
                <c:pt idx="47">
                  <c:v>66 år</c:v>
                </c:pt>
                <c:pt idx="48">
                  <c:v>67 år</c:v>
                </c:pt>
              </c:strCache>
            </c:strRef>
          </c:cat>
          <c:val>
            <c:numRef>
              <c:f>UforetrygdPros!$F$7:$F$55</c:f>
              <c:numCache>
                <c:formatCode>0.0</c:formatCode>
                <c:ptCount val="49"/>
                <c:pt idx="0">
                  <c:v>1</c:v>
                </c:pt>
                <c:pt idx="1">
                  <c:v>1.2</c:v>
                </c:pt>
                <c:pt idx="2">
                  <c:v>1.4</c:v>
                </c:pt>
                <c:pt idx="3">
                  <c:v>1.6</c:v>
                </c:pt>
                <c:pt idx="4">
                  <c:v>2</c:v>
                </c:pt>
                <c:pt idx="5">
                  <c:v>2.4</c:v>
                </c:pt>
                <c:pt idx="6">
                  <c:v>2.5</c:v>
                </c:pt>
                <c:pt idx="7">
                  <c:v>3.1</c:v>
                </c:pt>
                <c:pt idx="8">
                  <c:v>3.2</c:v>
                </c:pt>
                <c:pt idx="9">
                  <c:v>3.4</c:v>
                </c:pt>
                <c:pt idx="10">
                  <c:v>3.6</c:v>
                </c:pt>
                <c:pt idx="11">
                  <c:v>3.6</c:v>
                </c:pt>
                <c:pt idx="12">
                  <c:v>4</c:v>
                </c:pt>
                <c:pt idx="13">
                  <c:v>4.3</c:v>
                </c:pt>
                <c:pt idx="14">
                  <c:v>4.2</c:v>
                </c:pt>
                <c:pt idx="15">
                  <c:v>4.9000000000000004</c:v>
                </c:pt>
                <c:pt idx="16">
                  <c:v>5</c:v>
                </c:pt>
                <c:pt idx="17">
                  <c:v>5.8</c:v>
                </c:pt>
                <c:pt idx="18">
                  <c:v>6</c:v>
                </c:pt>
                <c:pt idx="19">
                  <c:v>6.4</c:v>
                </c:pt>
                <c:pt idx="20">
                  <c:v>6.9</c:v>
                </c:pt>
                <c:pt idx="21">
                  <c:v>7.5</c:v>
                </c:pt>
                <c:pt idx="22">
                  <c:v>8.1999999999999993</c:v>
                </c:pt>
                <c:pt idx="23">
                  <c:v>8.6999999999999993</c:v>
                </c:pt>
                <c:pt idx="24">
                  <c:v>9.6999999999999993</c:v>
                </c:pt>
                <c:pt idx="25">
                  <c:v>10.5</c:v>
                </c:pt>
                <c:pt idx="26">
                  <c:v>11.2</c:v>
                </c:pt>
                <c:pt idx="27">
                  <c:v>12</c:v>
                </c:pt>
                <c:pt idx="28">
                  <c:v>12.6</c:v>
                </c:pt>
                <c:pt idx="29">
                  <c:v>13.8</c:v>
                </c:pt>
                <c:pt idx="30">
                  <c:v>14.4</c:v>
                </c:pt>
                <c:pt idx="31">
                  <c:v>15.8</c:v>
                </c:pt>
                <c:pt idx="32">
                  <c:v>16.600000000000001</c:v>
                </c:pt>
                <c:pt idx="33">
                  <c:v>18</c:v>
                </c:pt>
                <c:pt idx="34">
                  <c:v>18.8</c:v>
                </c:pt>
                <c:pt idx="35">
                  <c:v>19.600000000000001</c:v>
                </c:pt>
                <c:pt idx="36">
                  <c:v>20.9</c:v>
                </c:pt>
                <c:pt idx="37">
                  <c:v>21.9</c:v>
                </c:pt>
                <c:pt idx="38">
                  <c:v>23.3</c:v>
                </c:pt>
                <c:pt idx="39">
                  <c:v>24.4</c:v>
                </c:pt>
                <c:pt idx="40">
                  <c:v>25.8</c:v>
                </c:pt>
                <c:pt idx="41">
                  <c:v>27.8</c:v>
                </c:pt>
                <c:pt idx="42">
                  <c:v>29.5</c:v>
                </c:pt>
                <c:pt idx="43">
                  <c:v>30.8</c:v>
                </c:pt>
                <c:pt idx="44">
                  <c:v>32.200000000000003</c:v>
                </c:pt>
                <c:pt idx="45">
                  <c:v>34</c:v>
                </c:pt>
                <c:pt idx="46">
                  <c:v>35.9</c:v>
                </c:pt>
                <c:pt idx="47">
                  <c:v>36.799999999999997</c:v>
                </c:pt>
                <c:pt idx="48">
                  <c:v>37.299999999999997</c:v>
                </c:pt>
              </c:numCache>
            </c:numRef>
          </c:val>
          <c:smooth val="0"/>
          <c:extLst>
            <c:ext xmlns:c16="http://schemas.microsoft.com/office/drawing/2014/chart" uri="{C3380CC4-5D6E-409C-BE32-E72D297353CC}">
              <c16:uniqueId val="{00000001-E297-4AD3-9AF6-E1F6F48A9545}"/>
            </c:ext>
          </c:extLst>
        </c:ser>
        <c:dLbls>
          <c:showLegendKey val="0"/>
          <c:showVal val="0"/>
          <c:showCatName val="0"/>
          <c:showSerName val="0"/>
          <c:showPercent val="0"/>
          <c:showBubbleSize val="0"/>
        </c:dLbls>
        <c:smooth val="0"/>
        <c:axId val="1649111792"/>
        <c:axId val="1649128848"/>
      </c:lineChart>
      <c:catAx>
        <c:axId val="1649111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nb-NO"/>
          </a:p>
        </c:txPr>
        <c:crossAx val="1649128848"/>
        <c:crosses val="autoZero"/>
        <c:auto val="1"/>
        <c:lblAlgn val="ctr"/>
        <c:lblOffset val="100"/>
        <c:noMultiLvlLbl val="0"/>
      </c:catAx>
      <c:valAx>
        <c:axId val="1649128848"/>
        <c:scaling>
          <c:orientation val="minMax"/>
        </c:scaling>
        <c:delete val="0"/>
        <c:axPos val="l"/>
        <c:majorGridlines>
          <c:spPr>
            <a:ln w="22225" cap="flat" cmpd="sng" algn="ctr">
              <a:solidFill>
                <a:schemeClr val="tx1"/>
              </a:solidFill>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nb-NO"/>
          </a:p>
        </c:txPr>
        <c:crossAx val="1649111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nb-NO" sz="2000" b="0" i="0" baseline="0">
                <a:effectLst/>
              </a:rPr>
              <a:t>2009-19: </a:t>
            </a:r>
          </a:p>
          <a:p>
            <a:pPr marL="0" marR="0" lvl="0" indent="0" algn="l"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r>
              <a:rPr lang="nb-NO" sz="2000" b="0" i="0" baseline="0">
                <a:effectLst/>
              </a:rPr>
              <a:t>Andel ikke-uføre 30-49 år som ti år seinere var uføre   </a:t>
            </a:r>
            <a:endParaRPr lang="nb-NO" sz="1600">
              <a:effectLst/>
            </a:endParaRPr>
          </a:p>
        </c:rich>
      </c:tx>
      <c:overlay val="0"/>
      <c:spPr>
        <a:noFill/>
        <a:ln>
          <a:noFill/>
        </a:ln>
        <a:effectLst/>
      </c:spPr>
      <c:txPr>
        <a:bodyPr rot="0" spcFirstLastPara="1" vertOverflow="ellipsis" vert="horz" wrap="square"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nb-NO"/>
        </a:p>
      </c:txPr>
    </c:title>
    <c:autoTitleDeleted val="0"/>
    <c:plotArea>
      <c:layout>
        <c:manualLayout>
          <c:layoutTarget val="inner"/>
          <c:xMode val="edge"/>
          <c:yMode val="edge"/>
          <c:x val="9.6623994384392703E-2"/>
          <c:y val="0.1370392504991674"/>
          <c:w val="0.83638444958211666"/>
          <c:h val="0.53034185663777034"/>
        </c:manualLayout>
      </c:layout>
      <c:barChart>
        <c:barDir val="col"/>
        <c:grouping val="clustered"/>
        <c:varyColors val="0"/>
        <c:ser>
          <c:idx val="0"/>
          <c:order val="0"/>
          <c:tx>
            <c:strRef>
              <c:f>'C:\Users\Bruker\Documents\Documents\Pensjon\Pensjonsutvalget\SSB_overgang_til_uføre\[Sysselsatte-ikke-uføre-30-49-år-i-2009,-fig 6.xls.xlsx]Figur 6 Normann Bearb Sortert '!$F$1</c:f>
              <c:strCache>
                <c:ptCount val="1"/>
                <c:pt idx="0">
                  <c:v>Helt eller delvis ufør</c:v>
                </c:pt>
              </c:strCache>
            </c:strRef>
          </c:tx>
          <c:spPr>
            <a:solidFill>
              <a:schemeClr val="accent1"/>
            </a:solidFill>
            <a:ln>
              <a:noFill/>
            </a:ln>
            <a:effectLst/>
          </c:spPr>
          <c:invertIfNegative val="0"/>
          <c:cat>
            <c:strRef>
              <c:f>'[2]Figur 6 Normann Bearb Sortert '!$B$2:$B$10</c:f>
              <c:strCache>
                <c:ptCount val="9"/>
                <c:pt idx="0">
                  <c:v>Ledere</c:v>
                </c:pt>
                <c:pt idx="1">
                  <c:v>Høyskoleyrker</c:v>
                </c:pt>
                <c:pt idx="2">
                  <c:v>Akademiske yrker</c:v>
                </c:pt>
                <c:pt idx="3">
                  <c:v>Håndverkere</c:v>
                </c:pt>
                <c:pt idx="4">
                  <c:v>Kontoryrker</c:v>
                </c:pt>
                <c:pt idx="5">
                  <c:v>Bønder, fiskere mv.</c:v>
                </c:pt>
                <c:pt idx="6">
                  <c:v>Prosess- og maskinoperatører, transportarbeidere mv.</c:v>
                </c:pt>
                <c:pt idx="7">
                  <c:v>Salgs- og serviceyrker</c:v>
                </c:pt>
                <c:pt idx="8">
                  <c:v>Renholdere, hjelpearbeidere mv.</c:v>
                </c:pt>
              </c:strCache>
            </c:strRef>
          </c:cat>
          <c:val>
            <c:numRef>
              <c:f>'[2]Figur 6 Normann Bearb Sortert '!$F$2:$F$10</c:f>
              <c:numCache>
                <c:formatCode>General</c:formatCode>
                <c:ptCount val="9"/>
                <c:pt idx="0">
                  <c:v>3</c:v>
                </c:pt>
                <c:pt idx="1">
                  <c:v>3</c:v>
                </c:pt>
                <c:pt idx="2">
                  <c:v>4</c:v>
                </c:pt>
                <c:pt idx="3">
                  <c:v>5</c:v>
                </c:pt>
                <c:pt idx="4">
                  <c:v>8</c:v>
                </c:pt>
                <c:pt idx="5">
                  <c:v>8</c:v>
                </c:pt>
                <c:pt idx="6">
                  <c:v>8</c:v>
                </c:pt>
                <c:pt idx="7">
                  <c:v>11</c:v>
                </c:pt>
                <c:pt idx="8">
                  <c:v>11</c:v>
                </c:pt>
              </c:numCache>
            </c:numRef>
          </c:val>
          <c:extLst>
            <c:ext xmlns:c16="http://schemas.microsoft.com/office/drawing/2014/chart" uri="{C3380CC4-5D6E-409C-BE32-E72D297353CC}">
              <c16:uniqueId val="{00000000-0949-4271-875C-2B4DC7FACDB0}"/>
            </c:ext>
          </c:extLst>
        </c:ser>
        <c:dLbls>
          <c:showLegendKey val="0"/>
          <c:showVal val="0"/>
          <c:showCatName val="0"/>
          <c:showSerName val="0"/>
          <c:showPercent val="0"/>
          <c:showBubbleSize val="0"/>
        </c:dLbls>
        <c:gapWidth val="219"/>
        <c:overlap val="-27"/>
        <c:axId val="172757248"/>
        <c:axId val="172743520"/>
      </c:barChart>
      <c:catAx>
        <c:axId val="172757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172743520"/>
        <c:crosses val="autoZero"/>
        <c:auto val="1"/>
        <c:lblAlgn val="ctr"/>
        <c:lblOffset val="100"/>
        <c:noMultiLvlLbl val="0"/>
      </c:catAx>
      <c:valAx>
        <c:axId val="172743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172757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2400" b="0" i="0" u="none" strike="noStrike" kern="1200" spc="0" baseline="0">
                <a:solidFill>
                  <a:schemeClr val="tx1">
                    <a:lumMod val="65000"/>
                    <a:lumOff val="35000"/>
                  </a:schemeClr>
                </a:solidFill>
                <a:latin typeface="+mn-lt"/>
                <a:ea typeface="+mn-ea"/>
                <a:cs typeface="+mn-cs"/>
              </a:defRPr>
            </a:pPr>
            <a:r>
              <a:rPr lang="nb-NO" sz="2000" b="0" i="0" baseline="0">
                <a:effectLst/>
              </a:rPr>
              <a:t>2009-19:</a:t>
            </a:r>
          </a:p>
          <a:p>
            <a:pPr algn="l">
              <a:defRPr sz="2400"/>
            </a:pPr>
            <a:r>
              <a:rPr lang="nb-NO" sz="2000" b="0" i="0" baseline="0">
                <a:effectLst/>
              </a:rPr>
              <a:t> Andel ikke-uføre 30-49 år som ti år seinere var uføre   </a:t>
            </a:r>
            <a:endParaRPr lang="nb-NO" sz="2000">
              <a:effectLst/>
            </a:endParaRPr>
          </a:p>
        </c:rich>
      </c:tx>
      <c:layout>
        <c:manualLayout>
          <c:xMode val="edge"/>
          <c:yMode val="edge"/>
          <c:x val="0.17554898213893855"/>
          <c:y val="2.0931865850003381E-2"/>
        </c:manualLayout>
      </c:layout>
      <c:overlay val="0"/>
      <c:spPr>
        <a:noFill/>
        <a:ln>
          <a:noFill/>
        </a:ln>
        <a:effectLst/>
      </c:spPr>
      <c:txPr>
        <a:bodyPr rot="0" spcFirstLastPara="1" vertOverflow="ellipsis" vert="horz" wrap="square" anchor="ctr" anchorCtr="1"/>
        <a:lstStyle/>
        <a:p>
          <a:pPr algn="l">
            <a:defRPr sz="2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manualLayout>
          <c:layoutTarget val="inner"/>
          <c:xMode val="edge"/>
          <c:yMode val="edge"/>
          <c:x val="7.8857715667754985E-2"/>
          <c:y val="0.13688469829483985"/>
          <c:w val="0.74483686025298756"/>
          <c:h val="0.511645441793383"/>
        </c:manualLayout>
      </c:layout>
      <c:barChart>
        <c:barDir val="col"/>
        <c:grouping val="clustered"/>
        <c:varyColors val="0"/>
        <c:ser>
          <c:idx val="0"/>
          <c:order val="0"/>
          <c:tx>
            <c:strRef>
              <c:f>'C:\Users\Bruker\Documents\Documents\Pensjon\Pensjonsutvalget\SSB_overgang_til_uføre\[Sysselsatte-ikke-uføre-30-49-år-i-2009,-fig 6.xls.xlsx]Figur 6 Normann Bearb'!$F$17</c:f>
              <c:strCache>
                <c:ptCount val="1"/>
                <c:pt idx="0">
                  <c:v>Helt eller delvis ufør</c:v>
                </c:pt>
              </c:strCache>
            </c:strRef>
          </c:tx>
          <c:spPr>
            <a:solidFill>
              <a:schemeClr val="accent1"/>
            </a:solidFill>
            <a:ln>
              <a:noFill/>
            </a:ln>
            <a:effectLst/>
          </c:spPr>
          <c:invertIfNegative val="0"/>
          <c:cat>
            <c:strRef>
              <c:f>'[2]Figur 6 Normann Bearb'!$B$18:$B$26</c:f>
              <c:strCache>
                <c:ptCount val="9"/>
                <c:pt idx="0">
                  <c:v>Ledere</c:v>
                </c:pt>
                <c:pt idx="1">
                  <c:v>Høyskoleyrker</c:v>
                </c:pt>
                <c:pt idx="2">
                  <c:v>Akademiske yrker</c:v>
                </c:pt>
                <c:pt idx="3">
                  <c:v>Håndverkere</c:v>
                </c:pt>
                <c:pt idx="4">
                  <c:v>Kontoryrker</c:v>
                </c:pt>
                <c:pt idx="5">
                  <c:v>Bønder, fiskere mv.</c:v>
                </c:pt>
                <c:pt idx="6">
                  <c:v>Prosess- og maskinoperatører, transportarbeidere mv.</c:v>
                </c:pt>
                <c:pt idx="7">
                  <c:v>Salgs- og serviceyrker</c:v>
                </c:pt>
                <c:pt idx="8">
                  <c:v>Renholdere, hjelpearbeidere mv.</c:v>
                </c:pt>
              </c:strCache>
            </c:strRef>
          </c:cat>
          <c:val>
            <c:numRef>
              <c:f>'[2]Figur 6 Normann Bearb'!$F$18:$F$26</c:f>
              <c:numCache>
                <c:formatCode>General</c:formatCode>
                <c:ptCount val="9"/>
                <c:pt idx="0">
                  <c:v>3</c:v>
                </c:pt>
                <c:pt idx="1">
                  <c:v>3</c:v>
                </c:pt>
                <c:pt idx="2">
                  <c:v>4</c:v>
                </c:pt>
                <c:pt idx="3">
                  <c:v>5</c:v>
                </c:pt>
                <c:pt idx="4">
                  <c:v>8</c:v>
                </c:pt>
                <c:pt idx="5">
                  <c:v>8</c:v>
                </c:pt>
                <c:pt idx="6">
                  <c:v>8</c:v>
                </c:pt>
                <c:pt idx="7">
                  <c:v>11</c:v>
                </c:pt>
                <c:pt idx="8">
                  <c:v>11</c:v>
                </c:pt>
              </c:numCache>
            </c:numRef>
          </c:val>
          <c:extLst>
            <c:ext xmlns:c16="http://schemas.microsoft.com/office/drawing/2014/chart" uri="{C3380CC4-5D6E-409C-BE32-E72D297353CC}">
              <c16:uniqueId val="{00000000-8F3F-41C1-BD11-D8839FA0DD2C}"/>
            </c:ext>
          </c:extLst>
        </c:ser>
        <c:dLbls>
          <c:showLegendKey val="0"/>
          <c:showVal val="0"/>
          <c:showCatName val="0"/>
          <c:showSerName val="0"/>
          <c:showPercent val="0"/>
          <c:showBubbleSize val="0"/>
        </c:dLbls>
        <c:gapWidth val="219"/>
        <c:overlap val="-27"/>
        <c:axId val="197494176"/>
        <c:axId val="197503744"/>
        <c:extLst>
          <c:ext xmlns:c15="http://schemas.microsoft.com/office/drawing/2012/chart" uri="{02D57815-91ED-43cb-92C2-25804820EDAC}">
            <c15:filteredBarSeries>
              <c15:ser>
                <c:idx val="1"/>
                <c:order val="1"/>
                <c:tx>
                  <c:strRef>
                    <c:extLst>
                      <c:ext uri="{02D57815-91ED-43cb-92C2-25804820EDAC}">
                        <c15:formulaRef>
                          <c15:sqref>'C:\Users\Bruker\Documents\Documents\Pensjon\Pensjonsutvalget\SSB_overgang_til_uføre\[Sysselsatte-ikke-uføre-30-49-år-i-2009,-fig 6.xls.xlsx]Figur 6 Normann Bearb'!$G$17</c15:sqref>
                        </c15:formulaRef>
                      </c:ext>
                    </c:extLst>
                    <c:strCache>
                      <c:ptCount val="1"/>
                    </c:strCache>
                  </c:strRef>
                </c:tx>
                <c:spPr>
                  <a:solidFill>
                    <a:schemeClr val="accent2"/>
                  </a:solidFill>
                  <a:ln>
                    <a:noFill/>
                  </a:ln>
                  <a:effectLst/>
                </c:spPr>
                <c:invertIfNegative val="0"/>
                <c:cat>
                  <c:strRef>
                    <c:extLst>
                      <c:ext uri="{02D57815-91ED-43cb-92C2-25804820EDAC}">
                        <c15:formulaRef>
                          <c15:sqref>'[2]Figur 6 Normann Bearb'!$B$18:$B$26</c15:sqref>
                        </c15:formulaRef>
                      </c:ext>
                    </c:extLst>
                    <c:strCache>
                      <c:ptCount val="9"/>
                      <c:pt idx="0">
                        <c:v>Ledere</c:v>
                      </c:pt>
                      <c:pt idx="1">
                        <c:v>Høyskoleyrker</c:v>
                      </c:pt>
                      <c:pt idx="2">
                        <c:v>Akademiske yrker</c:v>
                      </c:pt>
                      <c:pt idx="3">
                        <c:v>Håndverkere</c:v>
                      </c:pt>
                      <c:pt idx="4">
                        <c:v>Kontoryrker</c:v>
                      </c:pt>
                      <c:pt idx="5">
                        <c:v>Bønder, fiskere mv.</c:v>
                      </c:pt>
                      <c:pt idx="6">
                        <c:v>Prosess- og maskinoperatører, transportarbeidere mv.</c:v>
                      </c:pt>
                      <c:pt idx="7">
                        <c:v>Salgs- og serviceyrker</c:v>
                      </c:pt>
                      <c:pt idx="8">
                        <c:v>Renholdere, hjelpearbeidere mv.</c:v>
                      </c:pt>
                    </c:strCache>
                  </c:strRef>
                </c:cat>
                <c:val>
                  <c:numRef>
                    <c:extLst>
                      <c:ext uri="{02D57815-91ED-43cb-92C2-25804820EDAC}">
                        <c15:formulaRef>
                          <c15:sqref>'[2]Figur 6 Normann Bearb'!$G$18:$G$26</c15:sqref>
                        </c15:formulaRef>
                      </c:ext>
                    </c:extLst>
                    <c:numCache>
                      <c:formatCode>General</c:formatCode>
                      <c:ptCount val="9"/>
                    </c:numCache>
                  </c:numRef>
                </c:val>
                <c:extLst>
                  <c:ext xmlns:c16="http://schemas.microsoft.com/office/drawing/2014/chart" uri="{C3380CC4-5D6E-409C-BE32-E72D297353CC}">
                    <c16:uniqueId val="{00000002-8F3F-41C1-BD11-D8839FA0DD2C}"/>
                  </c:ext>
                </c:extLst>
              </c15:ser>
            </c15:filteredBarSeries>
          </c:ext>
        </c:extLst>
      </c:barChart>
      <c:lineChart>
        <c:grouping val="standard"/>
        <c:varyColors val="0"/>
        <c:ser>
          <c:idx val="2"/>
          <c:order val="2"/>
          <c:tx>
            <c:strRef>
              <c:f>'C:\Users\Bruker\Documents\Documents\Pensjon\Pensjonsutvalget\SSB_overgang_til_uføre\[Sysselsatte-ikke-uføre-30-49-år-i-2009,-fig 6.xls.xlsx]Figur 6 Normann Bearb'!$H$17</c:f>
              <c:strCache>
                <c:ptCount val="1"/>
                <c:pt idx="0">
                  <c:v>Gjsn Mndlønn</c:v>
                </c:pt>
              </c:strCache>
            </c:strRef>
          </c:tx>
          <c:spPr>
            <a:ln w="53975" cap="rnd">
              <a:solidFill>
                <a:srgbClr val="FFC000"/>
              </a:solidFill>
              <a:round/>
            </a:ln>
            <a:effectLst/>
          </c:spPr>
          <c:marker>
            <c:symbol val="none"/>
          </c:marker>
          <c:cat>
            <c:strRef>
              <c:f>'[2]Figur 6 Normann Bearb'!$B$18:$B$26</c:f>
              <c:strCache>
                <c:ptCount val="9"/>
                <c:pt idx="0">
                  <c:v>Ledere</c:v>
                </c:pt>
                <c:pt idx="1">
                  <c:v>Høyskoleyrker</c:v>
                </c:pt>
                <c:pt idx="2">
                  <c:v>Akademiske yrker</c:v>
                </c:pt>
                <c:pt idx="3">
                  <c:v>Håndverkere</c:v>
                </c:pt>
                <c:pt idx="4">
                  <c:v>Kontoryrker</c:v>
                </c:pt>
                <c:pt idx="5">
                  <c:v>Bønder, fiskere mv.</c:v>
                </c:pt>
                <c:pt idx="6">
                  <c:v>Prosess- og maskinoperatører, transportarbeidere mv.</c:v>
                </c:pt>
                <c:pt idx="7">
                  <c:v>Salgs- og serviceyrker</c:v>
                </c:pt>
                <c:pt idx="8">
                  <c:v>Renholdere, hjelpearbeidere mv.</c:v>
                </c:pt>
              </c:strCache>
            </c:strRef>
          </c:cat>
          <c:val>
            <c:numRef>
              <c:f>'[2]Figur 6 Normann Bearb'!$H$18:$H$26</c:f>
              <c:numCache>
                <c:formatCode>General</c:formatCode>
                <c:ptCount val="9"/>
                <c:pt idx="0">
                  <c:v>69500</c:v>
                </c:pt>
                <c:pt idx="1">
                  <c:v>52990</c:v>
                </c:pt>
                <c:pt idx="2">
                  <c:v>54240</c:v>
                </c:pt>
                <c:pt idx="3">
                  <c:v>39550</c:v>
                </c:pt>
                <c:pt idx="4">
                  <c:v>39830</c:v>
                </c:pt>
                <c:pt idx="5">
                  <c:v>35170</c:v>
                </c:pt>
                <c:pt idx="6">
                  <c:v>40320</c:v>
                </c:pt>
                <c:pt idx="7">
                  <c:v>35150</c:v>
                </c:pt>
                <c:pt idx="8">
                  <c:v>33610</c:v>
                </c:pt>
              </c:numCache>
            </c:numRef>
          </c:val>
          <c:smooth val="0"/>
          <c:extLst>
            <c:ext xmlns:c16="http://schemas.microsoft.com/office/drawing/2014/chart" uri="{C3380CC4-5D6E-409C-BE32-E72D297353CC}">
              <c16:uniqueId val="{00000001-8F3F-41C1-BD11-D8839FA0DD2C}"/>
            </c:ext>
          </c:extLst>
        </c:ser>
        <c:dLbls>
          <c:showLegendKey val="0"/>
          <c:showVal val="0"/>
          <c:showCatName val="0"/>
          <c:showSerName val="0"/>
          <c:showPercent val="0"/>
          <c:showBubbleSize val="0"/>
        </c:dLbls>
        <c:marker val="1"/>
        <c:smooth val="0"/>
        <c:axId val="197506240"/>
        <c:axId val="197510400"/>
      </c:lineChart>
      <c:catAx>
        <c:axId val="19749417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b-NO"/>
          </a:p>
        </c:txPr>
        <c:crossAx val="197503744"/>
        <c:crosses val="autoZero"/>
        <c:auto val="1"/>
        <c:lblAlgn val="ctr"/>
        <c:lblOffset val="100"/>
        <c:noMultiLvlLbl val="0"/>
      </c:catAx>
      <c:valAx>
        <c:axId val="197503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197494176"/>
        <c:crosses val="autoZero"/>
        <c:crossBetween val="between"/>
      </c:valAx>
      <c:valAx>
        <c:axId val="197510400"/>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197506240"/>
        <c:crosses val="max"/>
        <c:crossBetween val="between"/>
      </c:valAx>
      <c:catAx>
        <c:axId val="197506240"/>
        <c:scaling>
          <c:orientation val="minMax"/>
        </c:scaling>
        <c:delete val="1"/>
        <c:axPos val="b"/>
        <c:numFmt formatCode="General" sourceLinked="1"/>
        <c:majorTickMark val="out"/>
        <c:minorTickMark val="none"/>
        <c:tickLblPos val="nextTo"/>
        <c:crossAx val="197510400"/>
        <c:crosses val="autoZero"/>
        <c:auto val="1"/>
        <c:lblAlgn val="ctr"/>
        <c:lblOffset val="100"/>
        <c:noMultiLvlLbl val="0"/>
      </c:catAx>
      <c:spPr>
        <a:noFill/>
        <a:ln>
          <a:noFill/>
        </a:ln>
        <a:effectLst/>
      </c:spPr>
    </c:plotArea>
    <c:legend>
      <c:legendPos val="t"/>
      <c:layout>
        <c:manualLayout>
          <c:xMode val="edge"/>
          <c:yMode val="edge"/>
          <c:x val="0.28980180955465662"/>
          <c:y val="0.17430805793057727"/>
          <c:w val="0.39852793183268848"/>
          <c:h val="4.79807820377396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544159-5796-4C10-AE16-A4FADE0BF92F}" type="doc">
      <dgm:prSet loTypeId="urn:microsoft.com/office/officeart/2005/8/layout/arrow2" loCatId="process" qsTypeId="urn:microsoft.com/office/officeart/2005/8/quickstyle/simple1" qsCatId="simple" csTypeId="urn:microsoft.com/office/officeart/2005/8/colors/accent2_2" csCatId="accent2" phldr="1"/>
      <dgm:spPr/>
      <dgm:t>
        <a:bodyPr/>
        <a:lstStyle/>
        <a:p>
          <a:endParaRPr lang="nb-NO"/>
        </a:p>
      </dgm:t>
    </dgm:pt>
    <dgm:pt modelId="{4D462366-D64C-468B-B0FB-6CB37500B688}">
      <dgm:prSet phldrT="[Tekst]" custT="1"/>
      <dgm:spPr/>
      <dgm:t>
        <a:bodyPr/>
        <a:lstStyle/>
        <a:p>
          <a:r>
            <a:rPr lang="nb-NO" sz="2000" b="1" dirty="0"/>
            <a:t>1936 </a:t>
          </a:r>
        </a:p>
        <a:p>
          <a:r>
            <a:rPr lang="nb-NO" sz="2000" b="1" dirty="0"/>
            <a:t>Pensjonsalder 70 år</a:t>
          </a:r>
        </a:p>
      </dgm:t>
    </dgm:pt>
    <dgm:pt modelId="{B6FB6452-7E02-4BB3-B22D-D5371BCEB18B}" type="parTrans" cxnId="{FE71E77C-6407-4751-918F-04B41156C72B}">
      <dgm:prSet/>
      <dgm:spPr/>
      <dgm:t>
        <a:bodyPr/>
        <a:lstStyle/>
        <a:p>
          <a:endParaRPr lang="nb-NO"/>
        </a:p>
      </dgm:t>
    </dgm:pt>
    <dgm:pt modelId="{8921410B-325B-44E4-AA23-FD384C763344}" type="sibTrans" cxnId="{FE71E77C-6407-4751-918F-04B41156C72B}">
      <dgm:prSet/>
      <dgm:spPr/>
      <dgm:t>
        <a:bodyPr/>
        <a:lstStyle/>
        <a:p>
          <a:endParaRPr lang="nb-NO"/>
        </a:p>
      </dgm:t>
    </dgm:pt>
    <dgm:pt modelId="{492DF6B6-004A-42A0-8EC8-10BBF2F42163}">
      <dgm:prSet phldrT="[Tekst]" custT="1"/>
      <dgm:spPr/>
      <dgm:t>
        <a:bodyPr/>
        <a:lstStyle/>
        <a:p>
          <a:r>
            <a:rPr lang="nb-NO" sz="2000" b="1" dirty="0"/>
            <a:t>1949 </a:t>
          </a:r>
        </a:p>
        <a:p>
          <a:r>
            <a:rPr lang="nb-NO" sz="2000" b="1" dirty="0"/>
            <a:t>LO-kongressen krever: </a:t>
          </a:r>
        </a:p>
      </dgm:t>
    </dgm:pt>
    <dgm:pt modelId="{34CE41B3-B241-4EF0-9F7C-4C9654E79A87}" type="parTrans" cxnId="{752AD5D8-F9A7-4D40-83A9-1A39D0DDD7EA}">
      <dgm:prSet/>
      <dgm:spPr/>
      <dgm:t>
        <a:bodyPr/>
        <a:lstStyle/>
        <a:p>
          <a:endParaRPr lang="nb-NO"/>
        </a:p>
      </dgm:t>
    </dgm:pt>
    <dgm:pt modelId="{BA54F9F4-882E-4E7C-9E46-75089A54B381}" type="sibTrans" cxnId="{752AD5D8-F9A7-4D40-83A9-1A39D0DDD7EA}">
      <dgm:prSet/>
      <dgm:spPr/>
      <dgm:t>
        <a:bodyPr/>
        <a:lstStyle/>
        <a:p>
          <a:endParaRPr lang="nb-NO"/>
        </a:p>
      </dgm:t>
    </dgm:pt>
    <dgm:pt modelId="{B4F81D15-C17A-49FB-85D3-170DB386916E}">
      <dgm:prSet phldrT="[Tekst]" custT="1"/>
      <dgm:spPr/>
      <dgm:t>
        <a:bodyPr/>
        <a:lstStyle/>
        <a:p>
          <a:r>
            <a:rPr lang="nb-NO" sz="2000" b="1" dirty="0"/>
            <a:t>1966</a:t>
          </a:r>
        </a:p>
        <a:p>
          <a:r>
            <a:rPr lang="nb-NO" sz="2000" b="1" dirty="0"/>
            <a:t>Folketrygden - hjelp til selvhjelp</a:t>
          </a:r>
        </a:p>
      </dgm:t>
    </dgm:pt>
    <dgm:pt modelId="{7DB01E7C-A900-411F-8A68-B924108DFF52}" type="parTrans" cxnId="{C14397FA-428A-486A-BA86-0D6B24F40108}">
      <dgm:prSet/>
      <dgm:spPr/>
      <dgm:t>
        <a:bodyPr/>
        <a:lstStyle/>
        <a:p>
          <a:endParaRPr lang="nb-NO"/>
        </a:p>
      </dgm:t>
    </dgm:pt>
    <dgm:pt modelId="{94F6B636-F904-4137-BF33-D9E2E2D98332}" type="sibTrans" cxnId="{C14397FA-428A-486A-BA86-0D6B24F40108}">
      <dgm:prSet/>
      <dgm:spPr/>
      <dgm:t>
        <a:bodyPr/>
        <a:lstStyle/>
        <a:p>
          <a:endParaRPr lang="nb-NO"/>
        </a:p>
      </dgm:t>
    </dgm:pt>
    <dgm:pt modelId="{04C3277F-B05A-453F-8E40-85D84333F8A4}">
      <dgm:prSet phldrT="[Tekst]" custT="1"/>
      <dgm:spPr/>
      <dgm:t>
        <a:bodyPr/>
        <a:lstStyle/>
        <a:p>
          <a:r>
            <a:rPr lang="nb-NO" sz="2000" b="1" dirty="0"/>
            <a:t>1973</a:t>
          </a:r>
        </a:p>
        <a:p>
          <a:r>
            <a:rPr lang="nb-NO" sz="2000" b="1" dirty="0"/>
            <a:t>Pensjonsalder ned til 67 år</a:t>
          </a:r>
        </a:p>
      </dgm:t>
    </dgm:pt>
    <dgm:pt modelId="{5C174772-3B4A-4919-BE13-E74A7C4E599D}" type="parTrans" cxnId="{A2752652-C085-4E15-B581-866286006D46}">
      <dgm:prSet/>
      <dgm:spPr/>
      <dgm:t>
        <a:bodyPr/>
        <a:lstStyle/>
        <a:p>
          <a:endParaRPr lang="nb-NO"/>
        </a:p>
      </dgm:t>
    </dgm:pt>
    <dgm:pt modelId="{7733388C-2A2F-44FF-A7CC-3E232A3579A2}" type="sibTrans" cxnId="{A2752652-C085-4E15-B581-866286006D46}">
      <dgm:prSet/>
      <dgm:spPr/>
      <dgm:t>
        <a:bodyPr/>
        <a:lstStyle/>
        <a:p>
          <a:endParaRPr lang="nb-NO"/>
        </a:p>
      </dgm:t>
    </dgm:pt>
    <dgm:pt modelId="{EAF41B6C-74F9-4A01-9CEB-644DF57396BA}">
      <dgm:prSet custT="1"/>
      <dgm:spPr/>
      <dgm:t>
        <a:bodyPr/>
        <a:lstStyle/>
        <a:p>
          <a:r>
            <a:rPr lang="nb-NO" sz="2000" b="1" dirty="0"/>
            <a:t>80- og 90-tallet</a:t>
          </a:r>
        </a:p>
        <a:p>
          <a:r>
            <a:rPr lang="nb-NO" sz="2000" b="1" dirty="0"/>
            <a:t>- Utredning om 60 års pensjonsalder</a:t>
          </a:r>
        </a:p>
        <a:p>
          <a:r>
            <a:rPr lang="nb-NO" sz="2000" b="1" dirty="0"/>
            <a:t>- AFP-ordningen (tidligpensjoner)</a:t>
          </a:r>
        </a:p>
      </dgm:t>
    </dgm:pt>
    <dgm:pt modelId="{A410BD71-0819-4649-AFDD-E6F7951C8B6F}" type="parTrans" cxnId="{4461B4D8-5C2C-4C7F-AC71-B62FA53FF102}">
      <dgm:prSet/>
      <dgm:spPr/>
      <dgm:t>
        <a:bodyPr/>
        <a:lstStyle/>
        <a:p>
          <a:endParaRPr lang="nb-NO"/>
        </a:p>
      </dgm:t>
    </dgm:pt>
    <dgm:pt modelId="{8413D5D2-5DD4-4D08-A561-C5C216C0F5E6}" type="sibTrans" cxnId="{4461B4D8-5C2C-4C7F-AC71-B62FA53FF102}">
      <dgm:prSet/>
      <dgm:spPr/>
      <dgm:t>
        <a:bodyPr/>
        <a:lstStyle/>
        <a:p>
          <a:endParaRPr lang="nb-NO"/>
        </a:p>
      </dgm:t>
    </dgm:pt>
    <dgm:pt modelId="{24C6FCE3-B7BE-4D62-B867-FB334AD227FC}" type="pres">
      <dgm:prSet presAssocID="{74544159-5796-4C10-AE16-A4FADE0BF92F}" presName="arrowDiagram" presStyleCnt="0">
        <dgm:presLayoutVars>
          <dgm:chMax val="5"/>
          <dgm:dir/>
          <dgm:resizeHandles val="exact"/>
        </dgm:presLayoutVars>
      </dgm:prSet>
      <dgm:spPr/>
    </dgm:pt>
    <dgm:pt modelId="{26EB353D-5297-467C-BD5D-3738633D7412}" type="pres">
      <dgm:prSet presAssocID="{74544159-5796-4C10-AE16-A4FADE0BF92F}" presName="arrow" presStyleLbl="bgShp" presStyleIdx="0" presStyleCnt="1" custScaleX="114207"/>
      <dgm:spPr/>
    </dgm:pt>
    <dgm:pt modelId="{6CC6368C-58E8-49DE-8E65-0B3A2D947E4E}" type="pres">
      <dgm:prSet presAssocID="{74544159-5796-4C10-AE16-A4FADE0BF92F}" presName="arrowDiagram5" presStyleCnt="0"/>
      <dgm:spPr/>
    </dgm:pt>
    <dgm:pt modelId="{BC85FFD1-0C15-4139-9395-CF7F03C692D1}" type="pres">
      <dgm:prSet presAssocID="{4D462366-D64C-468B-B0FB-6CB37500B688}" presName="bullet5a" presStyleLbl="node1" presStyleIdx="0" presStyleCnt="5" custLinFactX="-121738" custLinFactNeighborX="-200000" custLinFactNeighborY="82860"/>
      <dgm:spPr/>
    </dgm:pt>
    <dgm:pt modelId="{DE9808B3-1C1C-4396-9492-F6DCB03D39B7}" type="pres">
      <dgm:prSet presAssocID="{4D462366-D64C-468B-B0FB-6CB37500B688}" presName="textBox5a" presStyleLbl="revTx" presStyleIdx="0" presStyleCnt="5" custScaleX="273689" custScaleY="95632" custLinFactNeighborX="-48809" custLinFactNeighborY="2184">
        <dgm:presLayoutVars>
          <dgm:bulletEnabled val="1"/>
        </dgm:presLayoutVars>
      </dgm:prSet>
      <dgm:spPr/>
    </dgm:pt>
    <dgm:pt modelId="{C26E8D85-055E-4954-9FD7-9772F1A9F6F5}" type="pres">
      <dgm:prSet presAssocID="{492DF6B6-004A-42A0-8EC8-10BBF2F42163}" presName="bullet5b" presStyleLbl="node1" presStyleIdx="1" presStyleCnt="5" custLinFactX="-71733" custLinFactNeighborX="-100000" custLinFactNeighborY="34683"/>
      <dgm:spPr/>
    </dgm:pt>
    <dgm:pt modelId="{8F5A473D-03F6-4157-B69E-EC4917608B74}" type="pres">
      <dgm:prSet presAssocID="{492DF6B6-004A-42A0-8EC8-10BBF2F42163}" presName="textBox5b" presStyleLbl="revTx" presStyleIdx="1" presStyleCnt="5" custScaleX="180688" custScaleY="42269" custLinFactNeighborX="-60774" custLinFactNeighborY="-28800">
        <dgm:presLayoutVars>
          <dgm:bulletEnabled val="1"/>
        </dgm:presLayoutVars>
      </dgm:prSet>
      <dgm:spPr/>
    </dgm:pt>
    <dgm:pt modelId="{BCB27CC2-EA36-4DC5-AA5B-6F57E14B8469}" type="pres">
      <dgm:prSet presAssocID="{B4F81D15-C17A-49FB-85D3-170DB386916E}" presName="bullet5c" presStyleLbl="node1" presStyleIdx="2" presStyleCnt="5"/>
      <dgm:spPr/>
    </dgm:pt>
    <dgm:pt modelId="{25C18724-8D7D-4781-BD17-6B5C3351050E}" type="pres">
      <dgm:prSet presAssocID="{B4F81D15-C17A-49FB-85D3-170DB386916E}" presName="textBox5c" presStyleLbl="revTx" presStyleIdx="2" presStyleCnt="5" custScaleX="280952" custScaleY="57004" custLinFactNeighborX="26219" custLinFactNeighborY="-22810">
        <dgm:presLayoutVars>
          <dgm:bulletEnabled val="1"/>
        </dgm:presLayoutVars>
      </dgm:prSet>
      <dgm:spPr/>
    </dgm:pt>
    <dgm:pt modelId="{CAAEA6E0-9215-484E-BA69-DE1F80EB7B03}" type="pres">
      <dgm:prSet presAssocID="{04C3277F-B05A-453F-8E40-85D84333F8A4}" presName="bullet5d" presStyleLbl="node1" presStyleIdx="3" presStyleCnt="5"/>
      <dgm:spPr/>
    </dgm:pt>
    <dgm:pt modelId="{5F64DEBE-A702-49E3-B304-0A2054856778}" type="pres">
      <dgm:prSet presAssocID="{04C3277F-B05A-453F-8E40-85D84333F8A4}" presName="textBox5d" presStyleLbl="revTx" presStyleIdx="3" presStyleCnt="5" custScaleX="118602" custLinFactNeighborX="-57794" custLinFactNeighborY="-4555">
        <dgm:presLayoutVars>
          <dgm:bulletEnabled val="1"/>
        </dgm:presLayoutVars>
      </dgm:prSet>
      <dgm:spPr/>
    </dgm:pt>
    <dgm:pt modelId="{EFDF5655-15AC-4D6A-B870-EA1DAA6EB248}" type="pres">
      <dgm:prSet presAssocID="{EAF41B6C-74F9-4A01-9CEB-644DF57396BA}" presName="bullet5e" presStyleLbl="node1" presStyleIdx="4" presStyleCnt="5" custLinFactX="50398" custLinFactNeighborX="100000" custLinFactNeighborY="-22702"/>
      <dgm:spPr/>
    </dgm:pt>
    <dgm:pt modelId="{FD058DDF-7CA7-4075-B76E-AA83E7FCCD19}" type="pres">
      <dgm:prSet presAssocID="{EAF41B6C-74F9-4A01-9CEB-644DF57396BA}" presName="textBox5e" presStyleLbl="revTx" presStyleIdx="4" presStyleCnt="5" custScaleX="253479" custScaleY="46392" custLinFactNeighborX="3364" custLinFactNeighborY="-29154">
        <dgm:presLayoutVars>
          <dgm:bulletEnabled val="1"/>
        </dgm:presLayoutVars>
      </dgm:prSet>
      <dgm:spPr/>
    </dgm:pt>
  </dgm:ptLst>
  <dgm:cxnLst>
    <dgm:cxn modelId="{376EDD08-CA24-4CC1-97A8-5C71A2192DEA}" type="presOf" srcId="{04C3277F-B05A-453F-8E40-85D84333F8A4}" destId="{5F64DEBE-A702-49E3-B304-0A2054856778}" srcOrd="0" destOrd="0" presId="urn:microsoft.com/office/officeart/2005/8/layout/arrow2"/>
    <dgm:cxn modelId="{A2752652-C085-4E15-B581-866286006D46}" srcId="{74544159-5796-4C10-AE16-A4FADE0BF92F}" destId="{04C3277F-B05A-453F-8E40-85D84333F8A4}" srcOrd="3" destOrd="0" parTransId="{5C174772-3B4A-4919-BE13-E74A7C4E599D}" sibTransId="{7733388C-2A2F-44FF-A7CC-3E232A3579A2}"/>
    <dgm:cxn modelId="{B62D355A-5B06-4056-B3D6-5EB450733ED6}" type="presOf" srcId="{4D462366-D64C-468B-B0FB-6CB37500B688}" destId="{DE9808B3-1C1C-4396-9492-F6DCB03D39B7}" srcOrd="0" destOrd="0" presId="urn:microsoft.com/office/officeart/2005/8/layout/arrow2"/>
    <dgm:cxn modelId="{FE71E77C-6407-4751-918F-04B41156C72B}" srcId="{74544159-5796-4C10-AE16-A4FADE0BF92F}" destId="{4D462366-D64C-468B-B0FB-6CB37500B688}" srcOrd="0" destOrd="0" parTransId="{B6FB6452-7E02-4BB3-B22D-D5371BCEB18B}" sibTransId="{8921410B-325B-44E4-AA23-FD384C763344}"/>
    <dgm:cxn modelId="{5BC0F0AF-D27D-4B58-BAF8-814BE94104EA}" type="presOf" srcId="{74544159-5796-4C10-AE16-A4FADE0BF92F}" destId="{24C6FCE3-B7BE-4D62-B867-FB334AD227FC}" srcOrd="0" destOrd="0" presId="urn:microsoft.com/office/officeart/2005/8/layout/arrow2"/>
    <dgm:cxn modelId="{5DDBC2C1-1F5A-4333-9C8C-9ED05E2E44EC}" type="presOf" srcId="{492DF6B6-004A-42A0-8EC8-10BBF2F42163}" destId="{8F5A473D-03F6-4157-B69E-EC4917608B74}" srcOrd="0" destOrd="0" presId="urn:microsoft.com/office/officeart/2005/8/layout/arrow2"/>
    <dgm:cxn modelId="{4461B4D8-5C2C-4C7F-AC71-B62FA53FF102}" srcId="{74544159-5796-4C10-AE16-A4FADE0BF92F}" destId="{EAF41B6C-74F9-4A01-9CEB-644DF57396BA}" srcOrd="4" destOrd="0" parTransId="{A410BD71-0819-4649-AFDD-E6F7951C8B6F}" sibTransId="{8413D5D2-5DD4-4D08-A561-C5C216C0F5E6}"/>
    <dgm:cxn modelId="{752AD5D8-F9A7-4D40-83A9-1A39D0DDD7EA}" srcId="{74544159-5796-4C10-AE16-A4FADE0BF92F}" destId="{492DF6B6-004A-42A0-8EC8-10BBF2F42163}" srcOrd="1" destOrd="0" parTransId="{34CE41B3-B241-4EF0-9F7C-4C9654E79A87}" sibTransId="{BA54F9F4-882E-4E7C-9E46-75089A54B381}"/>
    <dgm:cxn modelId="{2E06A8EF-D51B-411E-8610-769E93582AA6}" type="presOf" srcId="{B4F81D15-C17A-49FB-85D3-170DB386916E}" destId="{25C18724-8D7D-4781-BD17-6B5C3351050E}" srcOrd="0" destOrd="0" presId="urn:microsoft.com/office/officeart/2005/8/layout/arrow2"/>
    <dgm:cxn modelId="{AF6ADDF2-5C99-436D-B412-843B2901B874}" type="presOf" srcId="{EAF41B6C-74F9-4A01-9CEB-644DF57396BA}" destId="{FD058DDF-7CA7-4075-B76E-AA83E7FCCD19}" srcOrd="0" destOrd="0" presId="urn:microsoft.com/office/officeart/2005/8/layout/arrow2"/>
    <dgm:cxn modelId="{C14397FA-428A-486A-BA86-0D6B24F40108}" srcId="{74544159-5796-4C10-AE16-A4FADE0BF92F}" destId="{B4F81D15-C17A-49FB-85D3-170DB386916E}" srcOrd="2" destOrd="0" parTransId="{7DB01E7C-A900-411F-8A68-B924108DFF52}" sibTransId="{94F6B636-F904-4137-BF33-D9E2E2D98332}"/>
    <dgm:cxn modelId="{77FC0F4D-7651-41EE-B8D2-505E42F8BF09}" type="presParOf" srcId="{24C6FCE3-B7BE-4D62-B867-FB334AD227FC}" destId="{26EB353D-5297-467C-BD5D-3738633D7412}" srcOrd="0" destOrd="0" presId="urn:microsoft.com/office/officeart/2005/8/layout/arrow2"/>
    <dgm:cxn modelId="{7B0697C2-907B-4694-AE29-0D402B1FF470}" type="presParOf" srcId="{24C6FCE3-B7BE-4D62-B867-FB334AD227FC}" destId="{6CC6368C-58E8-49DE-8E65-0B3A2D947E4E}" srcOrd="1" destOrd="0" presId="urn:microsoft.com/office/officeart/2005/8/layout/arrow2"/>
    <dgm:cxn modelId="{8C42B69A-F642-4C95-986E-45EF6C0A50E7}" type="presParOf" srcId="{6CC6368C-58E8-49DE-8E65-0B3A2D947E4E}" destId="{BC85FFD1-0C15-4139-9395-CF7F03C692D1}" srcOrd="0" destOrd="0" presId="urn:microsoft.com/office/officeart/2005/8/layout/arrow2"/>
    <dgm:cxn modelId="{211CC7DE-18FA-4D1A-BDEA-FF59DABD1173}" type="presParOf" srcId="{6CC6368C-58E8-49DE-8E65-0B3A2D947E4E}" destId="{DE9808B3-1C1C-4396-9492-F6DCB03D39B7}" srcOrd="1" destOrd="0" presId="urn:microsoft.com/office/officeart/2005/8/layout/arrow2"/>
    <dgm:cxn modelId="{986337A6-A18F-4DB4-823F-F34C10879C1E}" type="presParOf" srcId="{6CC6368C-58E8-49DE-8E65-0B3A2D947E4E}" destId="{C26E8D85-055E-4954-9FD7-9772F1A9F6F5}" srcOrd="2" destOrd="0" presId="urn:microsoft.com/office/officeart/2005/8/layout/arrow2"/>
    <dgm:cxn modelId="{ED439C5B-A74A-47F8-B3D5-74DB5189C1ED}" type="presParOf" srcId="{6CC6368C-58E8-49DE-8E65-0B3A2D947E4E}" destId="{8F5A473D-03F6-4157-B69E-EC4917608B74}" srcOrd="3" destOrd="0" presId="urn:microsoft.com/office/officeart/2005/8/layout/arrow2"/>
    <dgm:cxn modelId="{1BDA0A52-D6BB-452C-ACE7-392869083880}" type="presParOf" srcId="{6CC6368C-58E8-49DE-8E65-0B3A2D947E4E}" destId="{BCB27CC2-EA36-4DC5-AA5B-6F57E14B8469}" srcOrd="4" destOrd="0" presId="urn:microsoft.com/office/officeart/2005/8/layout/arrow2"/>
    <dgm:cxn modelId="{D50B4FDA-4F17-408E-A506-3766D31CE13E}" type="presParOf" srcId="{6CC6368C-58E8-49DE-8E65-0B3A2D947E4E}" destId="{25C18724-8D7D-4781-BD17-6B5C3351050E}" srcOrd="5" destOrd="0" presId="urn:microsoft.com/office/officeart/2005/8/layout/arrow2"/>
    <dgm:cxn modelId="{559E1005-106D-424E-A26F-D741B0CF9666}" type="presParOf" srcId="{6CC6368C-58E8-49DE-8E65-0B3A2D947E4E}" destId="{CAAEA6E0-9215-484E-BA69-DE1F80EB7B03}" srcOrd="6" destOrd="0" presId="urn:microsoft.com/office/officeart/2005/8/layout/arrow2"/>
    <dgm:cxn modelId="{721B508F-0BB0-4CC2-8408-881858045AAB}" type="presParOf" srcId="{6CC6368C-58E8-49DE-8E65-0B3A2D947E4E}" destId="{5F64DEBE-A702-49E3-B304-0A2054856778}" srcOrd="7" destOrd="0" presId="urn:microsoft.com/office/officeart/2005/8/layout/arrow2"/>
    <dgm:cxn modelId="{07BDA235-D957-4BBC-AED9-01E7F8CE3461}" type="presParOf" srcId="{6CC6368C-58E8-49DE-8E65-0B3A2D947E4E}" destId="{EFDF5655-15AC-4D6A-B870-EA1DAA6EB248}" srcOrd="8" destOrd="0" presId="urn:microsoft.com/office/officeart/2005/8/layout/arrow2"/>
    <dgm:cxn modelId="{A26F2A8E-94AA-489E-9F96-C6BA5F26FDA3}" type="presParOf" srcId="{6CC6368C-58E8-49DE-8E65-0B3A2D947E4E}" destId="{FD058DDF-7CA7-4075-B76E-AA83E7FCCD19}"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B353D-5297-467C-BD5D-3738633D7412}">
      <dsp:nvSpPr>
        <dsp:cNvPr id="0" name=""/>
        <dsp:cNvSpPr/>
      </dsp:nvSpPr>
      <dsp:spPr>
        <a:xfrm>
          <a:off x="186616" y="0"/>
          <a:ext cx="10126937" cy="5541986"/>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85FFD1-0C15-4139-9395-CF7F03C692D1}">
      <dsp:nvSpPr>
        <dsp:cNvPr id="0" name=""/>
        <dsp:cNvSpPr/>
      </dsp:nvSpPr>
      <dsp:spPr>
        <a:xfrm>
          <a:off x="1033745" y="4290009"/>
          <a:ext cx="203945" cy="20394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9808B3-1C1C-4396-9492-F6DCB03D39B7}">
      <dsp:nvSpPr>
        <dsp:cNvPr id="0" name=""/>
        <dsp:cNvSpPr/>
      </dsp:nvSpPr>
      <dsp:spPr>
        <a:xfrm>
          <a:off x="216135" y="4280606"/>
          <a:ext cx="3179172" cy="1261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66" tIns="0" rIns="0" bIns="0" numCol="1" spcCol="1270" anchor="t" anchorCtr="0">
          <a:noAutofit/>
        </a:bodyPr>
        <a:lstStyle/>
        <a:p>
          <a:pPr marL="0" lvl="0" indent="0" algn="l" defTabSz="889000">
            <a:lnSpc>
              <a:spcPct val="90000"/>
            </a:lnSpc>
            <a:spcBef>
              <a:spcPct val="0"/>
            </a:spcBef>
            <a:spcAft>
              <a:spcPct val="35000"/>
            </a:spcAft>
            <a:buNone/>
          </a:pPr>
          <a:r>
            <a:rPr lang="nb-NO" sz="2000" b="1" kern="1200" dirty="0"/>
            <a:t>1936 </a:t>
          </a:r>
        </a:p>
        <a:p>
          <a:pPr marL="0" lvl="0" indent="0" algn="l" defTabSz="889000">
            <a:lnSpc>
              <a:spcPct val="90000"/>
            </a:lnSpc>
            <a:spcBef>
              <a:spcPct val="0"/>
            </a:spcBef>
            <a:spcAft>
              <a:spcPct val="35000"/>
            </a:spcAft>
            <a:buNone/>
          </a:pPr>
          <a:r>
            <a:rPr lang="nb-NO" sz="2000" b="1" kern="1200" dirty="0"/>
            <a:t>Pensjonsalder 70 år</a:t>
          </a:r>
        </a:p>
      </dsp:txBody>
      <dsp:txXfrm>
        <a:off x="216135" y="4280606"/>
        <a:ext cx="3179172" cy="1261379"/>
      </dsp:txXfrm>
    </dsp:sp>
    <dsp:sp modelId="{C26E8D85-055E-4954-9FD7-9772F1A9F6F5}">
      <dsp:nvSpPr>
        <dsp:cNvPr id="0" name=""/>
        <dsp:cNvSpPr/>
      </dsp:nvSpPr>
      <dsp:spPr>
        <a:xfrm>
          <a:off x="2245674" y="3170999"/>
          <a:ext cx="319218" cy="31921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5A473D-03F6-4157-B69E-EC4917608B74}">
      <dsp:nvSpPr>
        <dsp:cNvPr id="0" name=""/>
        <dsp:cNvSpPr/>
      </dsp:nvSpPr>
      <dsp:spPr>
        <a:xfrm>
          <a:off x="1465078" y="3221414"/>
          <a:ext cx="2659639" cy="981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147" tIns="0" rIns="0" bIns="0" numCol="1" spcCol="1270" anchor="t" anchorCtr="0">
          <a:noAutofit/>
        </a:bodyPr>
        <a:lstStyle/>
        <a:p>
          <a:pPr marL="0" lvl="0" indent="0" algn="l" defTabSz="889000">
            <a:lnSpc>
              <a:spcPct val="90000"/>
            </a:lnSpc>
            <a:spcBef>
              <a:spcPct val="0"/>
            </a:spcBef>
            <a:spcAft>
              <a:spcPct val="35000"/>
            </a:spcAft>
            <a:buNone/>
          </a:pPr>
          <a:r>
            <a:rPr lang="nb-NO" sz="2000" b="1" kern="1200" dirty="0"/>
            <a:t>1949 </a:t>
          </a:r>
        </a:p>
        <a:p>
          <a:pPr marL="0" lvl="0" indent="0" algn="l" defTabSz="889000">
            <a:lnSpc>
              <a:spcPct val="90000"/>
            </a:lnSpc>
            <a:spcBef>
              <a:spcPct val="0"/>
            </a:spcBef>
            <a:spcAft>
              <a:spcPct val="35000"/>
            </a:spcAft>
            <a:buNone/>
          </a:pPr>
          <a:r>
            <a:rPr lang="nb-NO" sz="2000" b="1" kern="1200" dirty="0"/>
            <a:t>LO-kongressen krever: </a:t>
          </a:r>
        </a:p>
      </dsp:txBody>
      <dsp:txXfrm>
        <a:off x="1465078" y="3221414"/>
        <a:ext cx="2659639" cy="981525"/>
      </dsp:txXfrm>
    </dsp:sp>
    <dsp:sp modelId="{BCB27CC2-EA36-4DC5-AA5B-6F57E14B8469}">
      <dsp:nvSpPr>
        <dsp:cNvPr id="0" name=""/>
        <dsp:cNvSpPr/>
      </dsp:nvSpPr>
      <dsp:spPr>
        <a:xfrm>
          <a:off x="4212625" y="2214577"/>
          <a:ext cx="425624" cy="42562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C18724-8D7D-4781-BD17-6B5C3351050E}">
      <dsp:nvSpPr>
        <dsp:cNvPr id="0" name=""/>
        <dsp:cNvSpPr/>
      </dsp:nvSpPr>
      <dsp:spPr>
        <a:xfrm>
          <a:off x="3325766" y="2386526"/>
          <a:ext cx="4808114" cy="177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5530" tIns="0" rIns="0" bIns="0" numCol="1" spcCol="1270" anchor="t" anchorCtr="0">
          <a:noAutofit/>
        </a:bodyPr>
        <a:lstStyle/>
        <a:p>
          <a:pPr marL="0" lvl="0" indent="0" algn="l" defTabSz="889000">
            <a:lnSpc>
              <a:spcPct val="90000"/>
            </a:lnSpc>
            <a:spcBef>
              <a:spcPct val="0"/>
            </a:spcBef>
            <a:spcAft>
              <a:spcPct val="35000"/>
            </a:spcAft>
            <a:buNone/>
          </a:pPr>
          <a:r>
            <a:rPr lang="nb-NO" sz="2000" b="1" kern="1200" dirty="0"/>
            <a:t>1966</a:t>
          </a:r>
        </a:p>
        <a:p>
          <a:pPr marL="0" lvl="0" indent="0" algn="l" defTabSz="889000">
            <a:lnSpc>
              <a:spcPct val="90000"/>
            </a:lnSpc>
            <a:spcBef>
              <a:spcPct val="0"/>
            </a:spcBef>
            <a:spcAft>
              <a:spcPct val="35000"/>
            </a:spcAft>
            <a:buNone/>
          </a:pPr>
          <a:r>
            <a:rPr lang="nb-NO" sz="2000" b="1" kern="1200" dirty="0"/>
            <a:t>Folketrygden - hjelp til selvhjelp</a:t>
          </a:r>
        </a:p>
      </dsp:txBody>
      <dsp:txXfrm>
        <a:off x="3325766" y="2386526"/>
        <a:ext cx="4808114" cy="1775444"/>
      </dsp:txXfrm>
    </dsp:sp>
    <dsp:sp modelId="{CAAEA6E0-9215-484E-BA69-DE1F80EB7B03}">
      <dsp:nvSpPr>
        <dsp:cNvPr id="0" name=""/>
        <dsp:cNvSpPr/>
      </dsp:nvSpPr>
      <dsp:spPr>
        <a:xfrm>
          <a:off x="5861920" y="1553972"/>
          <a:ext cx="549765" cy="54976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64DEBE-A702-49E3-B304-0A2054856778}">
      <dsp:nvSpPr>
        <dsp:cNvPr id="0" name=""/>
        <dsp:cNvSpPr/>
      </dsp:nvSpPr>
      <dsp:spPr>
        <a:xfrm>
          <a:off x="4946916" y="1659722"/>
          <a:ext cx="2103329" cy="3713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1309" tIns="0" rIns="0" bIns="0" numCol="1" spcCol="1270" anchor="t" anchorCtr="0">
          <a:noAutofit/>
        </a:bodyPr>
        <a:lstStyle/>
        <a:p>
          <a:pPr marL="0" lvl="0" indent="0" algn="l" defTabSz="889000">
            <a:lnSpc>
              <a:spcPct val="90000"/>
            </a:lnSpc>
            <a:spcBef>
              <a:spcPct val="0"/>
            </a:spcBef>
            <a:spcAft>
              <a:spcPct val="35000"/>
            </a:spcAft>
            <a:buNone/>
          </a:pPr>
          <a:r>
            <a:rPr lang="nb-NO" sz="2000" b="1" kern="1200" dirty="0"/>
            <a:t>1973</a:t>
          </a:r>
        </a:p>
        <a:p>
          <a:pPr marL="0" lvl="0" indent="0" algn="l" defTabSz="889000">
            <a:lnSpc>
              <a:spcPct val="90000"/>
            </a:lnSpc>
            <a:spcBef>
              <a:spcPct val="0"/>
            </a:spcBef>
            <a:spcAft>
              <a:spcPct val="35000"/>
            </a:spcAft>
            <a:buNone/>
          </a:pPr>
          <a:r>
            <a:rPr lang="nb-NO" sz="2000" b="1" kern="1200" dirty="0"/>
            <a:t>Pensjonsalder ned til 67 år</a:t>
          </a:r>
        </a:p>
      </dsp:txBody>
      <dsp:txXfrm>
        <a:off x="4946916" y="1659722"/>
        <a:ext cx="2103329" cy="3713130"/>
      </dsp:txXfrm>
    </dsp:sp>
    <dsp:sp modelId="{EFDF5655-15AC-4D6A-B870-EA1DAA6EB248}">
      <dsp:nvSpPr>
        <dsp:cNvPr id="0" name=""/>
        <dsp:cNvSpPr/>
      </dsp:nvSpPr>
      <dsp:spPr>
        <a:xfrm>
          <a:off x="8613534" y="953801"/>
          <a:ext cx="700507" cy="70050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058DDF-7CA7-4075-B76E-AA83E7FCCD19}">
      <dsp:nvSpPr>
        <dsp:cNvPr id="0" name=""/>
        <dsp:cNvSpPr/>
      </dsp:nvSpPr>
      <dsp:spPr>
        <a:xfrm>
          <a:off x="6608971" y="1367230"/>
          <a:ext cx="4495286" cy="18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1184" tIns="0" rIns="0" bIns="0" numCol="1" spcCol="1270" anchor="t" anchorCtr="0">
          <a:noAutofit/>
        </a:bodyPr>
        <a:lstStyle/>
        <a:p>
          <a:pPr marL="0" lvl="0" indent="0" algn="l" defTabSz="889000">
            <a:lnSpc>
              <a:spcPct val="90000"/>
            </a:lnSpc>
            <a:spcBef>
              <a:spcPct val="0"/>
            </a:spcBef>
            <a:spcAft>
              <a:spcPct val="35000"/>
            </a:spcAft>
            <a:buNone/>
          </a:pPr>
          <a:r>
            <a:rPr lang="nb-NO" sz="2000" b="1" kern="1200" dirty="0"/>
            <a:t>80- og 90-tallet</a:t>
          </a:r>
        </a:p>
        <a:p>
          <a:pPr marL="0" lvl="0" indent="0" algn="l" defTabSz="889000">
            <a:lnSpc>
              <a:spcPct val="90000"/>
            </a:lnSpc>
            <a:spcBef>
              <a:spcPct val="0"/>
            </a:spcBef>
            <a:spcAft>
              <a:spcPct val="35000"/>
            </a:spcAft>
            <a:buNone/>
          </a:pPr>
          <a:r>
            <a:rPr lang="nb-NO" sz="2000" b="1" kern="1200" dirty="0"/>
            <a:t>- Utredning om 60 års pensjonsalder</a:t>
          </a:r>
        </a:p>
        <a:p>
          <a:pPr marL="0" lvl="0" indent="0" algn="l" defTabSz="889000">
            <a:lnSpc>
              <a:spcPct val="90000"/>
            </a:lnSpc>
            <a:spcBef>
              <a:spcPct val="0"/>
            </a:spcBef>
            <a:spcAft>
              <a:spcPct val="35000"/>
            </a:spcAft>
            <a:buNone/>
          </a:pPr>
          <a:r>
            <a:rPr lang="nb-NO" sz="2000" b="1" kern="1200" dirty="0"/>
            <a:t>- AFP-ordningen (tidligpensjoner)</a:t>
          </a:r>
        </a:p>
      </dsp:txBody>
      <dsp:txXfrm>
        <a:off x="6608971" y="1367230"/>
        <a:ext cx="4495286" cy="1892284"/>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0.51097</cdr:x>
      <cdr:y>0.43474</cdr:y>
    </cdr:from>
    <cdr:to>
      <cdr:x>0.62881</cdr:x>
      <cdr:y>0.49686</cdr:y>
    </cdr:to>
    <cdr:sp macro="" textlink="">
      <cdr:nvSpPr>
        <cdr:cNvPr id="2" name="TekstSylinder 1">
          <a:extLst xmlns:a="http://schemas.openxmlformats.org/drawingml/2006/main">
            <a:ext uri="{FF2B5EF4-FFF2-40B4-BE49-F238E27FC236}">
              <a16:creationId xmlns:a16="http://schemas.microsoft.com/office/drawing/2014/main" id="{670D4FD2-52C6-4613-94CD-441AE51DAB1B}"/>
            </a:ext>
          </a:extLst>
        </cdr:cNvPr>
        <cdr:cNvSpPr txBox="1"/>
      </cdr:nvSpPr>
      <cdr:spPr>
        <a:xfrm xmlns:a="http://schemas.openxmlformats.org/drawingml/2006/main">
          <a:off x="4747879" y="2640548"/>
          <a:ext cx="1094965" cy="3773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b-NO" sz="2000" dirty="0"/>
            <a:t>Kvinner</a:t>
          </a:r>
          <a:endParaRPr lang="nb-NO" sz="1100" dirty="0"/>
        </a:p>
      </cdr:txBody>
    </cdr:sp>
  </cdr:relSizeAnchor>
  <cdr:relSizeAnchor xmlns:cdr="http://schemas.openxmlformats.org/drawingml/2006/chartDrawing">
    <cdr:from>
      <cdr:x>0.74676</cdr:x>
      <cdr:y>0.53092</cdr:y>
    </cdr:from>
    <cdr:to>
      <cdr:x>0.90122</cdr:x>
      <cdr:y>0.61496</cdr:y>
    </cdr:to>
    <cdr:sp macro="" textlink="">
      <cdr:nvSpPr>
        <cdr:cNvPr id="5" name="TekstSylinder 4">
          <a:extLst xmlns:a="http://schemas.openxmlformats.org/drawingml/2006/main">
            <a:ext uri="{FF2B5EF4-FFF2-40B4-BE49-F238E27FC236}">
              <a16:creationId xmlns:a16="http://schemas.microsoft.com/office/drawing/2014/main" id="{9C690144-FE5E-45F2-B26E-2CDFA4CF3BB9}"/>
            </a:ext>
          </a:extLst>
        </cdr:cNvPr>
        <cdr:cNvSpPr txBox="1"/>
      </cdr:nvSpPr>
      <cdr:spPr>
        <a:xfrm xmlns:a="http://schemas.openxmlformats.org/drawingml/2006/main">
          <a:off x="6938834" y="3224722"/>
          <a:ext cx="1435236" cy="5104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b-NO" sz="2000" dirty="0"/>
            <a:t>Menn</a:t>
          </a:r>
          <a:endParaRPr lang="nb-NO"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EE01BBD9-43B1-4FA4-89FE-1A3691F5CA09}"/>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r>
              <a:rPr lang="nb-NO"/>
              <a:t>Mars10_PFA_Minus</a:t>
            </a:r>
          </a:p>
        </p:txBody>
      </p:sp>
      <p:sp>
        <p:nvSpPr>
          <p:cNvPr id="3" name="Plassholder for dato 2">
            <a:extLst>
              <a:ext uri="{FF2B5EF4-FFF2-40B4-BE49-F238E27FC236}">
                <a16:creationId xmlns:a16="http://schemas.microsoft.com/office/drawing/2014/main" id="{7C35922A-FD18-4BD4-AC24-33FCCC40CC98}"/>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FCBE98D-BD04-4756-823F-D247969DB76F}" type="datetime1">
              <a:rPr lang="nb-NO" smtClean="0"/>
              <a:t>09.04.2021</a:t>
            </a:fld>
            <a:endParaRPr lang="nb-NO"/>
          </a:p>
        </p:txBody>
      </p:sp>
      <p:sp>
        <p:nvSpPr>
          <p:cNvPr id="4" name="Plassholder for bunntekst 3">
            <a:extLst>
              <a:ext uri="{FF2B5EF4-FFF2-40B4-BE49-F238E27FC236}">
                <a16:creationId xmlns:a16="http://schemas.microsoft.com/office/drawing/2014/main" id="{B6ECD5C8-56ED-428F-9DB0-0B2428172309}"/>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8B082082-22B7-4C54-86D5-306C315134BF}"/>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CD4B81C2-3879-41B3-BF8F-3EDEB3AD7C15}" type="slidenum">
              <a:rPr lang="nb-NO" smtClean="0"/>
              <a:t>‹#›</a:t>
            </a:fld>
            <a:endParaRPr lang="nb-NO"/>
          </a:p>
        </p:txBody>
      </p:sp>
    </p:spTree>
    <p:extLst>
      <p:ext uri="{BB962C8B-B14F-4D97-AF65-F5344CB8AC3E}">
        <p14:creationId xmlns:p14="http://schemas.microsoft.com/office/powerpoint/2010/main" val="2766925291"/>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r>
              <a:rPr lang="nb-NO"/>
              <a:t>Mars10_PFA_Minus</a:t>
            </a:r>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6FB981F-18B0-4B12-B7CE-A8CD4F031E7D}" type="datetime1">
              <a:rPr lang="nb-NO" smtClean="0"/>
              <a:t>09.04.2021</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A3C50D4-982D-4054-8453-CE8F0E42CD8D}" type="slidenum">
              <a:rPr lang="nb-NO" smtClean="0"/>
              <a:t>‹#›</a:t>
            </a:fld>
            <a:endParaRPr lang="nb-NO"/>
          </a:p>
        </p:txBody>
      </p:sp>
    </p:spTree>
    <p:extLst>
      <p:ext uri="{BB962C8B-B14F-4D97-AF65-F5344CB8AC3E}">
        <p14:creationId xmlns:p14="http://schemas.microsoft.com/office/powerpoint/2010/main" val="3388546255"/>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dnb.no/en/personal/pension.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snl.no/levealdersjusterin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ssb.no/arbeid-og-lonn/artikler-og-publikasjoner/vanligst-for-ufore-a-jobbe-i-salgs-og-serviceyrker"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ssb.no/arbeid-og-lonn/artikler-og-publikasjoner/vanligst-for-ufore-a-jobbe-i-salgs-og-serviceyrker"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Velkommen til en lysbildepresentasjon som du kan bruke helt som du vil. Vi forutsetter at du oppgir at den opprinnelig kom fra Pensjon for alle – fagbevegelsens pensjonsnettverk.</a:t>
            </a:r>
          </a:p>
          <a:p>
            <a:endParaRPr lang="nb-NO" dirty="0"/>
          </a:p>
          <a:p>
            <a:r>
              <a:rPr lang="nb-NO" dirty="0"/>
              <a:t>Til alle lysbilder er det oppgitt kildeinformasjon hvis den ikke er gitt i lysbildet.</a:t>
            </a:r>
          </a:p>
          <a:p>
            <a:endParaRPr lang="nb-NO" dirty="0"/>
          </a:p>
          <a:p>
            <a:r>
              <a:rPr lang="nb-NO" dirty="0"/>
              <a:t>Til noen lysbilder er det noen notater som vi har brukt underveis, de bærer preg av at de er notater til oss selv.</a:t>
            </a:r>
          </a:p>
          <a:p>
            <a:endParaRPr lang="nb-NO" dirty="0"/>
          </a:p>
          <a:p>
            <a:r>
              <a:rPr lang="nb-NO" dirty="0"/>
              <a:t>Til noen lysbilder er det lagt lenker med tips til ekstra lesestoff. Dette er i hovedsak hentet fra nettstedet Ebbas hjørne: http://www.ebbawergeland.no/index.html</a:t>
            </a:r>
          </a:p>
          <a:p>
            <a:endParaRPr lang="nb-NO" dirty="0"/>
          </a:p>
          <a:p>
            <a:r>
              <a:rPr lang="nb-NO" dirty="0"/>
              <a:t>Lykke til med å spre god og grundig informasjon om pensjon til flere!</a:t>
            </a:r>
          </a:p>
          <a:p>
            <a:endParaRPr lang="nb-NO" dirty="0"/>
          </a:p>
        </p:txBody>
      </p:sp>
      <p:sp>
        <p:nvSpPr>
          <p:cNvPr id="4" name="Plassholder for topptekst 3"/>
          <p:cNvSpPr>
            <a:spLocks noGrp="1"/>
          </p:cNvSpPr>
          <p:nvPr>
            <p:ph type="hdr" sz="quarter"/>
          </p:nvPr>
        </p:nvSpPr>
        <p:spPr/>
        <p:txBody>
          <a:bodyPr/>
          <a:lstStyle/>
          <a:p>
            <a:r>
              <a:rPr lang="nb-NO"/>
              <a:t>Mars10_PFA_Minus</a:t>
            </a:r>
          </a:p>
        </p:txBody>
      </p:sp>
      <p:sp>
        <p:nvSpPr>
          <p:cNvPr id="5" name="Plassholder for dato 4"/>
          <p:cNvSpPr>
            <a:spLocks noGrp="1"/>
          </p:cNvSpPr>
          <p:nvPr>
            <p:ph type="dt" idx="1"/>
          </p:nvPr>
        </p:nvSpPr>
        <p:spPr/>
        <p:txBody>
          <a:bodyPr/>
          <a:lstStyle/>
          <a:p>
            <a:fld id="{56FB981F-18B0-4B12-B7CE-A8CD4F031E7D}" type="datetime1">
              <a:rPr lang="nb-NO" smtClean="0"/>
              <a:t>09.04.2021</a:t>
            </a:fld>
            <a:endParaRPr lang="nb-NO"/>
          </a:p>
        </p:txBody>
      </p:sp>
      <p:sp>
        <p:nvSpPr>
          <p:cNvPr id="6" name="Plassholder for lysbildenummer 5"/>
          <p:cNvSpPr>
            <a:spLocks noGrp="1"/>
          </p:cNvSpPr>
          <p:nvPr>
            <p:ph type="sldNum" sz="quarter" idx="5"/>
          </p:nvPr>
        </p:nvSpPr>
        <p:spPr/>
        <p:txBody>
          <a:bodyPr/>
          <a:lstStyle/>
          <a:p>
            <a:fld id="{5A3C50D4-982D-4054-8453-CE8F0E42CD8D}" type="slidenum">
              <a:rPr lang="nb-NO" smtClean="0"/>
              <a:t>1</a:t>
            </a:fld>
            <a:endParaRPr lang="nb-NO"/>
          </a:p>
        </p:txBody>
      </p:sp>
    </p:spTree>
    <p:extLst>
      <p:ext uri="{BB962C8B-B14F-4D97-AF65-F5344CB8AC3E}">
        <p14:creationId xmlns:p14="http://schemas.microsoft.com/office/powerpoint/2010/main" val="2938692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hlinkClick r:id="rId3"/>
              </a:rPr>
              <a:t>https://www.dnb.no/en/personal/pension.html</a:t>
            </a:r>
            <a:endParaRPr lang="nb-NO" dirty="0"/>
          </a:p>
          <a:p>
            <a:endParaRPr lang="nb-NO" dirty="0"/>
          </a:p>
          <a:p>
            <a:r>
              <a:rPr lang="nb-NO" dirty="0"/>
              <a:t>Notater:</a:t>
            </a:r>
          </a:p>
          <a:p>
            <a:r>
              <a:rPr lang="nb-NO" dirty="0"/>
              <a:t>Dette viser DNB (Den norske bank) sitt syn på utviklinga i pensjoner. </a:t>
            </a:r>
          </a:p>
          <a:p>
            <a:r>
              <a:rPr lang="nb-NO" dirty="0"/>
              <a:t>Illustrasjonen er henta fra en side hos DNB hvor de reklamerer for privat pensjonssparing og samtidig prøver å forklarer folk som er nye i norsk arbeidsliv hvordan pensjonssystemet var før og hvordan det vil virke nå.</a:t>
            </a:r>
          </a:p>
          <a:p>
            <a:endParaRPr lang="nb-NO" dirty="0"/>
          </a:p>
        </p:txBody>
      </p:sp>
      <p:sp>
        <p:nvSpPr>
          <p:cNvPr id="4" name="Plassholder for topptekst 3"/>
          <p:cNvSpPr>
            <a:spLocks noGrp="1"/>
          </p:cNvSpPr>
          <p:nvPr>
            <p:ph type="hdr" sz="quarter"/>
          </p:nvPr>
        </p:nvSpPr>
        <p:spPr/>
        <p:txBody>
          <a:bodyPr/>
          <a:lstStyle/>
          <a:p>
            <a:r>
              <a:rPr lang="nb-NO" dirty="0"/>
              <a:t>Mars10_PFA_Minus</a:t>
            </a:r>
          </a:p>
        </p:txBody>
      </p:sp>
      <p:sp>
        <p:nvSpPr>
          <p:cNvPr id="5" name="Plassholder for dato 4"/>
          <p:cNvSpPr>
            <a:spLocks noGrp="1"/>
          </p:cNvSpPr>
          <p:nvPr>
            <p:ph type="dt" idx="1"/>
          </p:nvPr>
        </p:nvSpPr>
        <p:spPr/>
        <p:txBody>
          <a:bodyPr/>
          <a:lstStyle/>
          <a:p>
            <a:fld id="{56FB981F-18B0-4B12-B7CE-A8CD4F031E7D}" type="datetime1">
              <a:rPr lang="nb-NO" smtClean="0"/>
              <a:t>09.04.2021</a:t>
            </a:fld>
            <a:endParaRPr lang="nb-NO" dirty="0"/>
          </a:p>
        </p:txBody>
      </p:sp>
      <p:sp>
        <p:nvSpPr>
          <p:cNvPr id="6" name="Plassholder for lysbildenummer 5"/>
          <p:cNvSpPr>
            <a:spLocks noGrp="1"/>
          </p:cNvSpPr>
          <p:nvPr>
            <p:ph type="sldNum" sz="quarter" idx="5"/>
          </p:nvPr>
        </p:nvSpPr>
        <p:spPr/>
        <p:txBody>
          <a:bodyPr/>
          <a:lstStyle/>
          <a:p>
            <a:fld id="{5A3C50D4-982D-4054-8453-CE8F0E42CD8D}" type="slidenum">
              <a:rPr lang="nb-NO" smtClean="0"/>
              <a:t>10</a:t>
            </a:fld>
            <a:endParaRPr lang="nb-NO" dirty="0"/>
          </a:p>
        </p:txBody>
      </p:sp>
    </p:spTree>
    <p:extLst>
      <p:ext uri="{BB962C8B-B14F-4D97-AF65-F5344CB8AC3E}">
        <p14:creationId xmlns:p14="http://schemas.microsoft.com/office/powerpoint/2010/main" val="4203529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https://frifagbevegelse.no/forside/lena-32-skjonner-allerede-na-at-pensjonen-fra-staten-ikke-blir-spesielt-lukrativ-6.158.527716.62ea332192</a:t>
            </a:r>
          </a:p>
        </p:txBody>
      </p:sp>
      <p:sp>
        <p:nvSpPr>
          <p:cNvPr id="4" name="Plassholder for topptekst 3"/>
          <p:cNvSpPr>
            <a:spLocks noGrp="1"/>
          </p:cNvSpPr>
          <p:nvPr>
            <p:ph type="hdr" sz="quarter"/>
          </p:nvPr>
        </p:nvSpPr>
        <p:spPr/>
        <p:txBody>
          <a:bodyPr/>
          <a:lstStyle/>
          <a:p>
            <a:r>
              <a:rPr lang="nb-NO"/>
              <a:t>Mars10_PFA_Minus</a:t>
            </a:r>
          </a:p>
        </p:txBody>
      </p:sp>
      <p:sp>
        <p:nvSpPr>
          <p:cNvPr id="5" name="Plassholder for dato 4"/>
          <p:cNvSpPr>
            <a:spLocks noGrp="1"/>
          </p:cNvSpPr>
          <p:nvPr>
            <p:ph type="dt" idx="1"/>
          </p:nvPr>
        </p:nvSpPr>
        <p:spPr/>
        <p:txBody>
          <a:bodyPr/>
          <a:lstStyle/>
          <a:p>
            <a:fld id="{56FB981F-18B0-4B12-B7CE-A8CD4F031E7D}" type="datetime1">
              <a:rPr lang="nb-NO" smtClean="0"/>
              <a:t>09.04.2021</a:t>
            </a:fld>
            <a:endParaRPr lang="nb-NO"/>
          </a:p>
        </p:txBody>
      </p:sp>
      <p:sp>
        <p:nvSpPr>
          <p:cNvPr id="6" name="Plassholder for lysbildenummer 5"/>
          <p:cNvSpPr>
            <a:spLocks noGrp="1"/>
          </p:cNvSpPr>
          <p:nvPr>
            <p:ph type="sldNum" sz="quarter" idx="5"/>
          </p:nvPr>
        </p:nvSpPr>
        <p:spPr/>
        <p:txBody>
          <a:bodyPr/>
          <a:lstStyle/>
          <a:p>
            <a:fld id="{5A3C50D4-982D-4054-8453-CE8F0E42CD8D}" type="slidenum">
              <a:rPr lang="nb-NO" smtClean="0"/>
              <a:t>11</a:t>
            </a:fld>
            <a:endParaRPr lang="nb-NO"/>
          </a:p>
        </p:txBody>
      </p:sp>
    </p:spTree>
    <p:extLst>
      <p:ext uri="{BB962C8B-B14F-4D97-AF65-F5344CB8AC3E}">
        <p14:creationId xmlns:p14="http://schemas.microsoft.com/office/powerpoint/2010/main" val="4281996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Bildet til venstre: https://wrp.org.uk/features/unions-getting-ready-for-november-30-strike/</a:t>
            </a:r>
          </a:p>
          <a:p>
            <a:endParaRPr lang="nb-NO" dirty="0"/>
          </a:p>
          <a:p>
            <a:r>
              <a:rPr lang="nb-NO" dirty="0"/>
              <a:t>Bildet til høyre: https://www.forbes.com/sites/joeljohnson/2018/03/05/the-mindset-of-financially-successful-people/</a:t>
            </a:r>
          </a:p>
          <a:p>
            <a:endParaRPr lang="nb-NO" dirty="0"/>
          </a:p>
        </p:txBody>
      </p:sp>
      <p:sp>
        <p:nvSpPr>
          <p:cNvPr id="4" name="Plassholder for topptekst 3"/>
          <p:cNvSpPr>
            <a:spLocks noGrp="1"/>
          </p:cNvSpPr>
          <p:nvPr>
            <p:ph type="hdr" sz="quarter"/>
          </p:nvPr>
        </p:nvSpPr>
        <p:spPr/>
        <p:txBody>
          <a:bodyPr/>
          <a:lstStyle/>
          <a:p>
            <a:r>
              <a:rPr lang="nb-NO"/>
              <a:t>Mars10_PFA_Minus</a:t>
            </a:r>
          </a:p>
        </p:txBody>
      </p:sp>
      <p:sp>
        <p:nvSpPr>
          <p:cNvPr id="5" name="Plassholder for dato 4"/>
          <p:cNvSpPr>
            <a:spLocks noGrp="1"/>
          </p:cNvSpPr>
          <p:nvPr>
            <p:ph type="dt" idx="1"/>
          </p:nvPr>
        </p:nvSpPr>
        <p:spPr/>
        <p:txBody>
          <a:bodyPr/>
          <a:lstStyle/>
          <a:p>
            <a:fld id="{56FB981F-18B0-4B12-B7CE-A8CD4F031E7D}" type="datetime1">
              <a:rPr lang="nb-NO" smtClean="0"/>
              <a:t>09.04.2021</a:t>
            </a:fld>
            <a:endParaRPr lang="nb-NO"/>
          </a:p>
        </p:txBody>
      </p:sp>
      <p:sp>
        <p:nvSpPr>
          <p:cNvPr id="6" name="Plassholder for lysbildenummer 5"/>
          <p:cNvSpPr>
            <a:spLocks noGrp="1"/>
          </p:cNvSpPr>
          <p:nvPr>
            <p:ph type="sldNum" sz="quarter" idx="5"/>
          </p:nvPr>
        </p:nvSpPr>
        <p:spPr/>
        <p:txBody>
          <a:bodyPr/>
          <a:lstStyle/>
          <a:p>
            <a:fld id="{5A3C50D4-982D-4054-8453-CE8F0E42CD8D}" type="slidenum">
              <a:rPr lang="nb-NO" smtClean="0"/>
              <a:t>12</a:t>
            </a:fld>
            <a:endParaRPr lang="nb-NO"/>
          </a:p>
        </p:txBody>
      </p:sp>
    </p:spTree>
    <p:extLst>
      <p:ext uri="{BB962C8B-B14F-4D97-AF65-F5344CB8AC3E}">
        <p14:creationId xmlns:p14="http://schemas.microsoft.com/office/powerpoint/2010/main" val="2753833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topptekst 3"/>
          <p:cNvSpPr>
            <a:spLocks noGrp="1"/>
          </p:cNvSpPr>
          <p:nvPr>
            <p:ph type="hdr" sz="quarter"/>
          </p:nvPr>
        </p:nvSpPr>
        <p:spPr/>
        <p:txBody>
          <a:bodyPr/>
          <a:lstStyle/>
          <a:p>
            <a:r>
              <a:rPr lang="nb-NO"/>
              <a:t>Mars10_PFA_Minus</a:t>
            </a:r>
          </a:p>
        </p:txBody>
      </p:sp>
      <p:sp>
        <p:nvSpPr>
          <p:cNvPr id="5" name="Plassholder for dato 4"/>
          <p:cNvSpPr>
            <a:spLocks noGrp="1"/>
          </p:cNvSpPr>
          <p:nvPr>
            <p:ph type="dt" idx="1"/>
          </p:nvPr>
        </p:nvSpPr>
        <p:spPr/>
        <p:txBody>
          <a:bodyPr/>
          <a:lstStyle/>
          <a:p>
            <a:fld id="{56FB981F-18B0-4B12-B7CE-A8CD4F031E7D}" type="datetime1">
              <a:rPr lang="nb-NO" smtClean="0"/>
              <a:t>09.04.2021</a:t>
            </a:fld>
            <a:endParaRPr lang="nb-NO"/>
          </a:p>
        </p:txBody>
      </p:sp>
      <p:sp>
        <p:nvSpPr>
          <p:cNvPr id="6" name="Plassholder for lysbildenummer 5"/>
          <p:cNvSpPr>
            <a:spLocks noGrp="1"/>
          </p:cNvSpPr>
          <p:nvPr>
            <p:ph type="sldNum" sz="quarter" idx="5"/>
          </p:nvPr>
        </p:nvSpPr>
        <p:spPr/>
        <p:txBody>
          <a:bodyPr/>
          <a:lstStyle/>
          <a:p>
            <a:fld id="{5A3C50D4-982D-4054-8453-CE8F0E42CD8D}" type="slidenum">
              <a:rPr lang="nb-NO" smtClean="0"/>
              <a:t>13</a:t>
            </a:fld>
            <a:endParaRPr lang="nb-NO"/>
          </a:p>
        </p:txBody>
      </p:sp>
    </p:spTree>
    <p:extLst>
      <p:ext uri="{BB962C8B-B14F-4D97-AF65-F5344CB8AC3E}">
        <p14:creationId xmlns:p14="http://schemas.microsoft.com/office/powerpoint/2010/main" val="643440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"European Pensions. An Appeal for Reform. Pension Schemes that Europe Can Really Afford." ERT, Brussels, January 2000. The report also calls for the retirement age to be raised and for pension funds being allowed to invest around the worlds without restrictions.</a:t>
            </a:r>
          </a:p>
          <a:p>
            <a:endParaRPr lang="en-US" sz="1200" b="0" i="0" kern="1200" dirty="0">
              <a:solidFill>
                <a:schemeClr val="tx1"/>
              </a:solidFill>
              <a:effectLst/>
              <a:latin typeface="+mn-lt"/>
              <a:ea typeface="+mn-ea"/>
              <a:cs typeface="+mn-cs"/>
            </a:endParaRPr>
          </a:p>
          <a:p>
            <a:r>
              <a:rPr lang="nb-NO" dirty="0"/>
              <a:t>https://www.europeansources.info/record/european-pensions-an-appeal-for-reform-pension-schemes-that-europe-can-really-afford/</a:t>
            </a:r>
          </a:p>
          <a:p>
            <a:endParaRPr lang="nb-NO" dirty="0"/>
          </a:p>
        </p:txBody>
      </p:sp>
      <p:sp>
        <p:nvSpPr>
          <p:cNvPr id="4" name="Plassholder for topptekst 3"/>
          <p:cNvSpPr>
            <a:spLocks noGrp="1"/>
          </p:cNvSpPr>
          <p:nvPr>
            <p:ph type="hdr" sz="quarter" idx="10"/>
          </p:nvPr>
        </p:nvSpPr>
        <p:spPr/>
        <p:txBody>
          <a:bodyPr/>
          <a:lstStyle/>
          <a:p>
            <a:r>
              <a:rPr lang="nb-NO"/>
              <a:t>StavFOP_febr4</a:t>
            </a:r>
          </a:p>
        </p:txBody>
      </p:sp>
      <p:sp>
        <p:nvSpPr>
          <p:cNvPr id="5" name="Plassholder for dato 4"/>
          <p:cNvSpPr>
            <a:spLocks noGrp="1"/>
          </p:cNvSpPr>
          <p:nvPr>
            <p:ph type="dt" idx="11"/>
          </p:nvPr>
        </p:nvSpPr>
        <p:spPr/>
        <p:txBody>
          <a:bodyPr/>
          <a:lstStyle/>
          <a:p>
            <a:fld id="{1426B94B-C62A-465F-9315-239343687DED}" type="datetime1">
              <a:rPr lang="nb-NO" smtClean="0"/>
              <a:t>09.04.2021</a:t>
            </a:fld>
            <a:endParaRPr lang="nb-NO"/>
          </a:p>
        </p:txBody>
      </p:sp>
      <p:sp>
        <p:nvSpPr>
          <p:cNvPr id="6" name="Plassholder for lysbildenummer 5"/>
          <p:cNvSpPr>
            <a:spLocks noGrp="1"/>
          </p:cNvSpPr>
          <p:nvPr>
            <p:ph type="sldNum" sz="quarter" idx="12"/>
          </p:nvPr>
        </p:nvSpPr>
        <p:spPr/>
        <p:txBody>
          <a:bodyPr/>
          <a:lstStyle/>
          <a:p>
            <a:fld id="{D7FC6894-3078-462D-B177-EE9A000DA80E}" type="slidenum">
              <a:rPr lang="nb-NO" smtClean="0"/>
              <a:pPr/>
              <a:t>14</a:t>
            </a:fld>
            <a:endParaRPr lang="nb-NO"/>
          </a:p>
        </p:txBody>
      </p:sp>
    </p:spTree>
    <p:extLst>
      <p:ext uri="{BB962C8B-B14F-4D97-AF65-F5344CB8AC3E}">
        <p14:creationId xmlns:p14="http://schemas.microsoft.com/office/powerpoint/2010/main" val="1641137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endParaRPr lang="nb-NO" dirty="0"/>
          </a:p>
          <a:p>
            <a:endParaRPr lang="nb-NO" dirty="0"/>
          </a:p>
          <a:p>
            <a:r>
              <a:rPr lang="nb-NO" dirty="0"/>
              <a:t>ERT:</a:t>
            </a:r>
          </a:p>
          <a:p>
            <a:endParaRPr lang="nb-NO" dirty="0"/>
          </a:p>
          <a:p>
            <a:endParaRPr lang="nb-NO" dirty="0"/>
          </a:p>
          <a:p>
            <a:endParaRPr lang="nb-NO" dirty="0"/>
          </a:p>
        </p:txBody>
      </p:sp>
      <p:sp>
        <p:nvSpPr>
          <p:cNvPr id="4" name="Plassholder for top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Calibri"/>
                <a:ea typeface="+mn-ea"/>
                <a:cs typeface="+mn-cs"/>
              </a:rPr>
              <a:t>StavFOP_febr4</a:t>
            </a:r>
          </a:p>
        </p:txBody>
      </p:sp>
      <p:sp>
        <p:nvSpPr>
          <p:cNvPr id="5" name="Plassholder for dato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35D04-2B43-41EF-96F6-D01AB30AAE44}" type="datetime1">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09.04.2021</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Plassholder for lysbilde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C6894-3078-462D-B177-EE9A000DA80E}"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7234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notater 1">
            <a:extLst>
              <a:ext uri="{FF2B5EF4-FFF2-40B4-BE49-F238E27FC236}">
                <a16:creationId xmlns:a16="http://schemas.microsoft.com/office/drawing/2014/main" id="{ED2448F5-5570-498B-9564-8550705C4338}"/>
              </a:ext>
            </a:extLst>
          </p:cNvPr>
          <p:cNvSpPr>
            <a:spLocks noGrp="1"/>
          </p:cNvSpPr>
          <p:nvPr>
            <p:ph type="body" idx="1"/>
          </p:nvPr>
        </p:nvSpPr>
        <p:spPr/>
        <p:txBody>
          <a:bodyPr/>
          <a:lstStyle/>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Artikkel av Ervik og Linden på engelsk:</a:t>
            </a:r>
          </a:p>
          <a:p>
            <a:endParaRPr lang="nb-NO" dirty="0"/>
          </a:p>
          <a:p>
            <a:r>
              <a:rPr lang="nb-NO" dirty="0"/>
              <a:t>https://www.deepdyve.com/lp/wiley/the-shark-jaw-and-the-elevator-arguing-the-case-for-the-necessity-2L6I0pqyVF</a:t>
            </a:r>
          </a:p>
          <a:p>
            <a:pPr algn="l"/>
            <a:r>
              <a:rPr lang="en-US" sz="1200" b="0" i="0" u="none" strike="noStrike" baseline="0" dirty="0">
                <a:latin typeface="TimesTen-Roman"/>
              </a:rPr>
              <a:t>This article investigates the policy discourses applied and argues that two images of justification in the Norwegian pension reform process partially explain how resistance to the reform was overcome</a:t>
            </a:r>
            <a:endParaRPr lang="nb-NO" dirty="0"/>
          </a:p>
          <a:p>
            <a:r>
              <a:rPr lang="nb-NO" dirty="0"/>
              <a:t>Artikkel av Ervik og Linden på engelsk:</a:t>
            </a:r>
          </a:p>
        </p:txBody>
      </p:sp>
    </p:spTree>
    <p:extLst>
      <p:ext uri="{BB962C8B-B14F-4D97-AF65-F5344CB8AC3E}">
        <p14:creationId xmlns:p14="http://schemas.microsoft.com/office/powerpoint/2010/main" val="3835032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Les mer om bruk av «haikjeften» I Ebbas artikkel fra 1997 (altså en stund før Stoltenberg brukte den på pensjon):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http://www.ebbawergeland.no/artikler/sosialpolitikk_fra_1800_tallet.html</a:t>
            </a:r>
          </a:p>
          <a:p>
            <a:endParaRPr lang="nb-NO" dirty="0"/>
          </a:p>
          <a:p>
            <a:endParaRPr lang="nb-NO" dirty="0"/>
          </a:p>
        </p:txBody>
      </p:sp>
      <p:sp>
        <p:nvSpPr>
          <p:cNvPr id="4" name="Plassholder for topptekst 3"/>
          <p:cNvSpPr>
            <a:spLocks noGrp="1"/>
          </p:cNvSpPr>
          <p:nvPr>
            <p:ph type="hdr" sz="quarter"/>
          </p:nvPr>
        </p:nvSpPr>
        <p:spPr/>
        <p:txBody>
          <a:bodyPr/>
          <a:lstStyle/>
          <a:p>
            <a:r>
              <a:rPr lang="nb-NO"/>
              <a:t>Mars10_PFA_Minus</a:t>
            </a:r>
          </a:p>
        </p:txBody>
      </p:sp>
      <p:sp>
        <p:nvSpPr>
          <p:cNvPr id="5" name="Plassholder for dato 4"/>
          <p:cNvSpPr>
            <a:spLocks noGrp="1"/>
          </p:cNvSpPr>
          <p:nvPr>
            <p:ph type="dt" idx="1"/>
          </p:nvPr>
        </p:nvSpPr>
        <p:spPr/>
        <p:txBody>
          <a:bodyPr/>
          <a:lstStyle/>
          <a:p>
            <a:fld id="{56FB981F-18B0-4B12-B7CE-A8CD4F031E7D}" type="datetime1">
              <a:rPr lang="nb-NO" smtClean="0"/>
              <a:t>09.04.2021</a:t>
            </a:fld>
            <a:endParaRPr lang="nb-NO"/>
          </a:p>
        </p:txBody>
      </p:sp>
      <p:sp>
        <p:nvSpPr>
          <p:cNvPr id="6" name="Plassholder for lysbildenummer 5"/>
          <p:cNvSpPr>
            <a:spLocks noGrp="1"/>
          </p:cNvSpPr>
          <p:nvPr>
            <p:ph type="sldNum" sz="quarter" idx="5"/>
          </p:nvPr>
        </p:nvSpPr>
        <p:spPr/>
        <p:txBody>
          <a:bodyPr/>
          <a:lstStyle/>
          <a:p>
            <a:fld id="{5A3C50D4-982D-4054-8453-CE8F0E42CD8D}" type="slidenum">
              <a:rPr lang="nb-NO" smtClean="0"/>
              <a:t>17</a:t>
            </a:fld>
            <a:endParaRPr lang="nb-NO"/>
          </a:p>
        </p:txBody>
      </p:sp>
    </p:spTree>
    <p:extLst>
      <p:ext uri="{BB962C8B-B14F-4D97-AF65-F5344CB8AC3E}">
        <p14:creationId xmlns:p14="http://schemas.microsoft.com/office/powerpoint/2010/main" val="2157200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KORT</a:t>
            </a:r>
          </a:p>
        </p:txBody>
      </p:sp>
      <p:sp>
        <p:nvSpPr>
          <p:cNvPr id="4" name="Plassholder for topptekst 3"/>
          <p:cNvSpPr>
            <a:spLocks noGrp="1"/>
          </p:cNvSpPr>
          <p:nvPr>
            <p:ph type="hdr" sz="quarter"/>
          </p:nvPr>
        </p:nvSpPr>
        <p:spPr/>
        <p:txBody>
          <a:bodyPr/>
          <a:lstStyle/>
          <a:p>
            <a:r>
              <a:rPr lang="nb-NO"/>
              <a:t>Mars10_PFA_Minus</a:t>
            </a:r>
          </a:p>
        </p:txBody>
      </p:sp>
      <p:sp>
        <p:nvSpPr>
          <p:cNvPr id="5" name="Plassholder for dato 4"/>
          <p:cNvSpPr>
            <a:spLocks noGrp="1"/>
          </p:cNvSpPr>
          <p:nvPr>
            <p:ph type="dt" idx="1"/>
          </p:nvPr>
        </p:nvSpPr>
        <p:spPr/>
        <p:txBody>
          <a:bodyPr/>
          <a:lstStyle/>
          <a:p>
            <a:fld id="{56FB981F-18B0-4B12-B7CE-A8CD4F031E7D}" type="datetime1">
              <a:rPr lang="nb-NO" smtClean="0"/>
              <a:t>09.04.2021</a:t>
            </a:fld>
            <a:endParaRPr lang="nb-NO"/>
          </a:p>
        </p:txBody>
      </p:sp>
      <p:sp>
        <p:nvSpPr>
          <p:cNvPr id="6" name="Plassholder for lysbildenummer 5"/>
          <p:cNvSpPr>
            <a:spLocks noGrp="1"/>
          </p:cNvSpPr>
          <p:nvPr>
            <p:ph type="sldNum" sz="quarter" idx="5"/>
          </p:nvPr>
        </p:nvSpPr>
        <p:spPr/>
        <p:txBody>
          <a:bodyPr/>
          <a:lstStyle/>
          <a:p>
            <a:fld id="{5A3C50D4-982D-4054-8453-CE8F0E42CD8D}" type="slidenum">
              <a:rPr lang="nb-NO" smtClean="0"/>
              <a:t>18</a:t>
            </a:fld>
            <a:endParaRPr lang="nb-NO"/>
          </a:p>
        </p:txBody>
      </p:sp>
    </p:spTree>
    <p:extLst>
      <p:ext uri="{BB962C8B-B14F-4D97-AF65-F5344CB8AC3E}">
        <p14:creationId xmlns:p14="http://schemas.microsoft.com/office/powerpoint/2010/main" val="3567394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Lesetips:</a:t>
            </a:r>
          </a:p>
          <a:p>
            <a:endParaRPr lang="nb-NO" dirty="0"/>
          </a:p>
          <a:p>
            <a:r>
              <a:rPr lang="nb-NO" dirty="0"/>
              <a:t>Hvis du liker </a:t>
            </a:r>
            <a:r>
              <a:rPr lang="nb-NO" dirty="0" err="1"/>
              <a:t>laaange</a:t>
            </a:r>
            <a:r>
              <a:rPr lang="nb-NO" dirty="0"/>
              <a:t> rapporter bedre enn korte sitater, kan du lese om hele EVAPEN-prosjektet her: https://app.cristin.no/results/show.jsf?id=1590332</a:t>
            </a:r>
          </a:p>
          <a:p>
            <a:endParaRPr lang="nb-NO" dirty="0"/>
          </a:p>
          <a:p>
            <a:r>
              <a:rPr lang="nb-NO" dirty="0"/>
              <a:t>Noe mer lettlest er denne artikkelen av attføring til jobber som ikke finnes: http://www.ebbawergeland.no/artikler/jobber_som_ikke_finnes.html</a:t>
            </a:r>
          </a:p>
        </p:txBody>
      </p:sp>
      <p:sp>
        <p:nvSpPr>
          <p:cNvPr id="4" name="Plassholder for topptekst 3"/>
          <p:cNvSpPr>
            <a:spLocks noGrp="1"/>
          </p:cNvSpPr>
          <p:nvPr>
            <p:ph type="hdr" sz="quarter"/>
          </p:nvPr>
        </p:nvSpPr>
        <p:spPr/>
        <p:txBody>
          <a:bodyPr/>
          <a:lstStyle/>
          <a:p>
            <a:r>
              <a:rPr lang="nb-NO"/>
              <a:t>Mars10_PFA_Minus</a:t>
            </a:r>
          </a:p>
        </p:txBody>
      </p:sp>
      <p:sp>
        <p:nvSpPr>
          <p:cNvPr id="5" name="Plassholder for dato 4"/>
          <p:cNvSpPr>
            <a:spLocks noGrp="1"/>
          </p:cNvSpPr>
          <p:nvPr>
            <p:ph type="dt" idx="1"/>
          </p:nvPr>
        </p:nvSpPr>
        <p:spPr/>
        <p:txBody>
          <a:bodyPr/>
          <a:lstStyle/>
          <a:p>
            <a:fld id="{56FB981F-18B0-4B12-B7CE-A8CD4F031E7D}" type="datetime1">
              <a:rPr lang="nb-NO" smtClean="0"/>
              <a:t>09.04.2021</a:t>
            </a:fld>
            <a:endParaRPr lang="nb-NO"/>
          </a:p>
        </p:txBody>
      </p:sp>
      <p:sp>
        <p:nvSpPr>
          <p:cNvPr id="6" name="Plassholder for lysbildenummer 5"/>
          <p:cNvSpPr>
            <a:spLocks noGrp="1"/>
          </p:cNvSpPr>
          <p:nvPr>
            <p:ph type="sldNum" sz="quarter" idx="5"/>
          </p:nvPr>
        </p:nvSpPr>
        <p:spPr/>
        <p:txBody>
          <a:bodyPr/>
          <a:lstStyle/>
          <a:p>
            <a:fld id="{5A3C50D4-982D-4054-8453-CE8F0E42CD8D}" type="slidenum">
              <a:rPr lang="nb-NO" smtClean="0"/>
              <a:t>19</a:t>
            </a:fld>
            <a:endParaRPr lang="nb-NO"/>
          </a:p>
        </p:txBody>
      </p:sp>
    </p:spTree>
    <p:extLst>
      <p:ext uri="{BB962C8B-B14F-4D97-AF65-F5344CB8AC3E}">
        <p14:creationId xmlns:p14="http://schemas.microsoft.com/office/powerpoint/2010/main" val="446519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https://forskning.no/pensjon-politikk/ny-forskning-n-maktperson-var-sentral-da-norge-fikk-nytt-pensjonssystem/1252965</a:t>
            </a:r>
          </a:p>
          <a:p>
            <a:endParaRPr lang="nb-NO" dirty="0"/>
          </a:p>
          <a:p>
            <a:r>
              <a:rPr lang="nb-NO" dirty="0"/>
              <a:t>Notater:</a:t>
            </a:r>
          </a:p>
          <a:p>
            <a:r>
              <a:rPr lang="nb-NO" sz="1200" kern="1200" dirty="0">
                <a:solidFill>
                  <a:schemeClr val="tx1"/>
                </a:solidFill>
                <a:effectLst/>
                <a:latin typeface="+mn-lt"/>
                <a:ea typeface="+mn-ea"/>
                <a:cs typeface="+mn-cs"/>
              </a:rPr>
              <a:t>Alle kjenner Jens, men ikke så mange kjenner igjen Karl-Eirik Schjøtt-Pedersen</a:t>
            </a:r>
          </a:p>
          <a:p>
            <a:r>
              <a:rPr lang="nb-NO" sz="1200" kern="1200" dirty="0">
                <a:solidFill>
                  <a:schemeClr val="tx1"/>
                </a:solidFill>
                <a:effectLst/>
                <a:latin typeface="+mn-lt"/>
                <a:ea typeface="+mn-ea"/>
                <a:cs typeface="+mn-cs"/>
              </a:rPr>
              <a:t>Kan hele pensjonssystemet endres av én person?</a:t>
            </a:r>
          </a:p>
          <a:p>
            <a:r>
              <a:rPr lang="nb-NO" sz="1200" kern="1200" dirty="0">
                <a:solidFill>
                  <a:schemeClr val="tx1"/>
                </a:solidFill>
                <a:effectLst/>
                <a:latin typeface="+mn-lt"/>
                <a:ea typeface="+mn-ea"/>
                <a:cs typeface="+mn-cs"/>
              </a:rPr>
              <a:t>Vi må gå tilbake i historien for å se et litt større bilde, mye mer enn 10 år.</a:t>
            </a:r>
            <a:endParaRPr lang="nb-NO" dirty="0"/>
          </a:p>
        </p:txBody>
      </p:sp>
      <p:sp>
        <p:nvSpPr>
          <p:cNvPr id="4" name="Plassholder for topptekst 3"/>
          <p:cNvSpPr>
            <a:spLocks noGrp="1"/>
          </p:cNvSpPr>
          <p:nvPr>
            <p:ph type="hdr" sz="quarter"/>
          </p:nvPr>
        </p:nvSpPr>
        <p:spPr/>
        <p:txBody>
          <a:bodyPr/>
          <a:lstStyle/>
          <a:p>
            <a:r>
              <a:rPr lang="nb-NO"/>
              <a:t>Mars10_PFA_Minus</a:t>
            </a:r>
          </a:p>
        </p:txBody>
      </p:sp>
      <p:sp>
        <p:nvSpPr>
          <p:cNvPr id="5" name="Plassholder for dato 4"/>
          <p:cNvSpPr>
            <a:spLocks noGrp="1"/>
          </p:cNvSpPr>
          <p:nvPr>
            <p:ph type="dt" idx="1"/>
          </p:nvPr>
        </p:nvSpPr>
        <p:spPr/>
        <p:txBody>
          <a:bodyPr/>
          <a:lstStyle/>
          <a:p>
            <a:fld id="{56FB981F-18B0-4B12-B7CE-A8CD4F031E7D}" type="datetime1">
              <a:rPr lang="nb-NO" smtClean="0"/>
              <a:t>09.04.2021</a:t>
            </a:fld>
            <a:endParaRPr lang="nb-NO"/>
          </a:p>
        </p:txBody>
      </p:sp>
      <p:sp>
        <p:nvSpPr>
          <p:cNvPr id="6" name="Plassholder for lysbildenummer 5"/>
          <p:cNvSpPr>
            <a:spLocks noGrp="1"/>
          </p:cNvSpPr>
          <p:nvPr>
            <p:ph type="sldNum" sz="quarter" idx="5"/>
          </p:nvPr>
        </p:nvSpPr>
        <p:spPr/>
        <p:txBody>
          <a:bodyPr/>
          <a:lstStyle/>
          <a:p>
            <a:fld id="{5A3C50D4-982D-4054-8453-CE8F0E42CD8D}" type="slidenum">
              <a:rPr lang="nb-NO" smtClean="0"/>
              <a:t>2</a:t>
            </a:fld>
            <a:endParaRPr lang="nb-NO"/>
          </a:p>
        </p:txBody>
      </p:sp>
    </p:spTree>
    <p:extLst>
      <p:ext uri="{BB962C8B-B14F-4D97-AF65-F5344CB8AC3E}">
        <p14:creationId xmlns:p14="http://schemas.microsoft.com/office/powerpoint/2010/main" val="675796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KORT</a:t>
            </a:r>
          </a:p>
        </p:txBody>
      </p:sp>
      <p:sp>
        <p:nvSpPr>
          <p:cNvPr id="4" name="Plassholder for topptekst 3"/>
          <p:cNvSpPr>
            <a:spLocks noGrp="1"/>
          </p:cNvSpPr>
          <p:nvPr>
            <p:ph type="hdr" sz="quarter"/>
          </p:nvPr>
        </p:nvSpPr>
        <p:spPr/>
        <p:txBody>
          <a:bodyPr/>
          <a:lstStyle/>
          <a:p>
            <a:r>
              <a:rPr lang="nb-NO"/>
              <a:t>Mars10_PFA_Minus</a:t>
            </a:r>
          </a:p>
        </p:txBody>
      </p:sp>
      <p:sp>
        <p:nvSpPr>
          <p:cNvPr id="5" name="Plassholder for dato 4"/>
          <p:cNvSpPr>
            <a:spLocks noGrp="1"/>
          </p:cNvSpPr>
          <p:nvPr>
            <p:ph type="dt" idx="1"/>
          </p:nvPr>
        </p:nvSpPr>
        <p:spPr/>
        <p:txBody>
          <a:bodyPr/>
          <a:lstStyle/>
          <a:p>
            <a:fld id="{56FB981F-18B0-4B12-B7CE-A8CD4F031E7D}" type="datetime1">
              <a:rPr lang="nb-NO" smtClean="0"/>
              <a:t>09.04.2021</a:t>
            </a:fld>
            <a:endParaRPr lang="nb-NO"/>
          </a:p>
        </p:txBody>
      </p:sp>
      <p:sp>
        <p:nvSpPr>
          <p:cNvPr id="6" name="Plassholder for lysbildenummer 5"/>
          <p:cNvSpPr>
            <a:spLocks noGrp="1"/>
          </p:cNvSpPr>
          <p:nvPr>
            <p:ph type="sldNum" sz="quarter" idx="5"/>
          </p:nvPr>
        </p:nvSpPr>
        <p:spPr/>
        <p:txBody>
          <a:bodyPr/>
          <a:lstStyle/>
          <a:p>
            <a:fld id="{5A3C50D4-982D-4054-8453-CE8F0E42CD8D}" type="slidenum">
              <a:rPr lang="nb-NO" smtClean="0"/>
              <a:t>21</a:t>
            </a:fld>
            <a:endParaRPr lang="nb-NO"/>
          </a:p>
        </p:txBody>
      </p:sp>
    </p:spTree>
    <p:extLst>
      <p:ext uri="{BB962C8B-B14F-4D97-AF65-F5344CB8AC3E}">
        <p14:creationId xmlns:p14="http://schemas.microsoft.com/office/powerpoint/2010/main" val="248313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Notater:</a:t>
            </a:r>
          </a:p>
          <a:p>
            <a:endParaRPr lang="nb-NO" dirty="0"/>
          </a:p>
          <a:p>
            <a:r>
              <a:rPr lang="nb-NO" dirty="0"/>
              <a:t>Den nye arbeidslinja (stimulering til seinere avgang ved kutt i pensjonen) virker ikke særlig godt, folk flest jobber fortsatt ikke etter 62 eller 67 år,  selv om de straffes økonomisk, de blir bare fattigere.</a:t>
            </a:r>
          </a:p>
          <a:p>
            <a:endParaRPr lang="nb-NO" dirty="0"/>
          </a:p>
        </p:txBody>
      </p:sp>
      <p:sp>
        <p:nvSpPr>
          <p:cNvPr id="4" name="Plassholder for lysbildenummer 3"/>
          <p:cNvSpPr>
            <a:spLocks noGrp="1"/>
          </p:cNvSpPr>
          <p:nvPr>
            <p:ph type="sldNum" sz="quarter" idx="5"/>
          </p:nvPr>
        </p:nvSpPr>
        <p:spPr/>
        <p:txBody>
          <a:bodyPr/>
          <a:lstStyle/>
          <a:p>
            <a:fld id="{5A3C50D4-982D-4054-8453-CE8F0E42CD8D}" type="slidenum">
              <a:rPr lang="nb-NO" smtClean="0"/>
              <a:t>22</a:t>
            </a:fld>
            <a:endParaRPr lang="nb-NO"/>
          </a:p>
        </p:txBody>
      </p:sp>
      <p:sp>
        <p:nvSpPr>
          <p:cNvPr id="5" name="Plassholder for dato 4">
            <a:extLst>
              <a:ext uri="{FF2B5EF4-FFF2-40B4-BE49-F238E27FC236}">
                <a16:creationId xmlns:a16="http://schemas.microsoft.com/office/drawing/2014/main" id="{D79EAD50-E9D5-41E2-AC2B-5C98D18E9F27}"/>
              </a:ext>
            </a:extLst>
          </p:cNvPr>
          <p:cNvSpPr>
            <a:spLocks noGrp="1"/>
          </p:cNvSpPr>
          <p:nvPr>
            <p:ph type="dt" idx="1"/>
          </p:nvPr>
        </p:nvSpPr>
        <p:spPr/>
        <p:txBody>
          <a:bodyPr/>
          <a:lstStyle/>
          <a:p>
            <a:fld id="{2B0DF999-A911-4E9A-8C5F-422EC2CCE1EF}" type="datetime1">
              <a:rPr lang="nb-NO" smtClean="0"/>
              <a:t>09.04.2021</a:t>
            </a:fld>
            <a:endParaRPr lang="nb-NO"/>
          </a:p>
        </p:txBody>
      </p:sp>
      <p:sp>
        <p:nvSpPr>
          <p:cNvPr id="6" name="Plassholder for topptekst 5">
            <a:extLst>
              <a:ext uri="{FF2B5EF4-FFF2-40B4-BE49-F238E27FC236}">
                <a16:creationId xmlns:a16="http://schemas.microsoft.com/office/drawing/2014/main" id="{4E870D79-B3D5-4974-B9CF-EC181FAC32B6}"/>
              </a:ext>
            </a:extLst>
          </p:cNvPr>
          <p:cNvSpPr>
            <a:spLocks noGrp="1"/>
          </p:cNvSpPr>
          <p:nvPr>
            <p:ph type="hdr" sz="quarter"/>
          </p:nvPr>
        </p:nvSpPr>
        <p:spPr/>
        <p:txBody>
          <a:bodyPr/>
          <a:lstStyle/>
          <a:p>
            <a:r>
              <a:rPr lang="nb-NO"/>
              <a:t>Mars10_PFA_Minus</a:t>
            </a:r>
          </a:p>
        </p:txBody>
      </p:sp>
    </p:spTree>
    <p:extLst>
      <p:ext uri="{BB962C8B-B14F-4D97-AF65-F5344CB8AC3E}">
        <p14:creationId xmlns:p14="http://schemas.microsoft.com/office/powerpoint/2010/main" val="740189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A3C50D4-982D-4054-8453-CE8F0E42CD8D}" type="slidenum">
              <a:rPr lang="nb-NO" smtClean="0"/>
              <a:t>23</a:t>
            </a:fld>
            <a:endParaRPr lang="nb-NO"/>
          </a:p>
        </p:txBody>
      </p:sp>
      <p:sp>
        <p:nvSpPr>
          <p:cNvPr id="5" name="Plassholder for dato 4">
            <a:extLst>
              <a:ext uri="{FF2B5EF4-FFF2-40B4-BE49-F238E27FC236}">
                <a16:creationId xmlns:a16="http://schemas.microsoft.com/office/drawing/2014/main" id="{D79EAD50-E9D5-41E2-AC2B-5C98D18E9F27}"/>
              </a:ext>
            </a:extLst>
          </p:cNvPr>
          <p:cNvSpPr>
            <a:spLocks noGrp="1"/>
          </p:cNvSpPr>
          <p:nvPr>
            <p:ph type="dt" idx="1"/>
          </p:nvPr>
        </p:nvSpPr>
        <p:spPr/>
        <p:txBody>
          <a:bodyPr/>
          <a:lstStyle/>
          <a:p>
            <a:fld id="{2B0DF999-A911-4E9A-8C5F-422EC2CCE1EF}" type="datetime1">
              <a:rPr lang="nb-NO" smtClean="0"/>
              <a:t>09.04.2021</a:t>
            </a:fld>
            <a:endParaRPr lang="nb-NO"/>
          </a:p>
        </p:txBody>
      </p:sp>
      <p:sp>
        <p:nvSpPr>
          <p:cNvPr id="6" name="Plassholder for topptekst 5">
            <a:extLst>
              <a:ext uri="{FF2B5EF4-FFF2-40B4-BE49-F238E27FC236}">
                <a16:creationId xmlns:a16="http://schemas.microsoft.com/office/drawing/2014/main" id="{4E870D79-B3D5-4974-B9CF-EC181FAC32B6}"/>
              </a:ext>
            </a:extLst>
          </p:cNvPr>
          <p:cNvSpPr>
            <a:spLocks noGrp="1"/>
          </p:cNvSpPr>
          <p:nvPr>
            <p:ph type="hdr" sz="quarter"/>
          </p:nvPr>
        </p:nvSpPr>
        <p:spPr/>
        <p:txBody>
          <a:bodyPr/>
          <a:lstStyle/>
          <a:p>
            <a:r>
              <a:rPr lang="nb-NO"/>
              <a:t>Mars10_PFA_Minus</a:t>
            </a:r>
          </a:p>
        </p:txBody>
      </p:sp>
    </p:spTree>
    <p:extLst>
      <p:ext uri="{BB962C8B-B14F-4D97-AF65-F5344CB8AC3E}">
        <p14:creationId xmlns:p14="http://schemas.microsoft.com/office/powerpoint/2010/main" val="2110304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Notater:</a:t>
            </a:r>
          </a:p>
          <a:p>
            <a:endParaRPr lang="nb-NO" dirty="0"/>
          </a:p>
          <a:p>
            <a:r>
              <a:rPr lang="nb-NO" dirty="0"/>
              <a:t>Tungvint ord. Skjuler innholdet. Gjør økningen av den reelle pensjonsalderen framover automatisk så den ikke kan diskuteres. I andre land har heving av pensjonsalderen ført til kraftig protest når det presenteres som det den er.</a:t>
            </a:r>
          </a:p>
        </p:txBody>
      </p:sp>
      <p:sp>
        <p:nvSpPr>
          <p:cNvPr id="4" name="Plassholder for lysbildenummer 3"/>
          <p:cNvSpPr>
            <a:spLocks noGrp="1"/>
          </p:cNvSpPr>
          <p:nvPr>
            <p:ph type="sldNum" sz="quarter" idx="5"/>
          </p:nvPr>
        </p:nvSpPr>
        <p:spPr/>
        <p:txBody>
          <a:bodyPr/>
          <a:lstStyle/>
          <a:p>
            <a:fld id="{5A3C50D4-982D-4054-8453-CE8F0E42CD8D}" type="slidenum">
              <a:rPr lang="nb-NO" smtClean="0"/>
              <a:t>24</a:t>
            </a:fld>
            <a:endParaRPr lang="nb-NO"/>
          </a:p>
        </p:txBody>
      </p:sp>
      <p:sp>
        <p:nvSpPr>
          <p:cNvPr id="5" name="Plassholder for dato 4">
            <a:extLst>
              <a:ext uri="{FF2B5EF4-FFF2-40B4-BE49-F238E27FC236}">
                <a16:creationId xmlns:a16="http://schemas.microsoft.com/office/drawing/2014/main" id="{6519D2D1-4CDB-43CB-A7F3-F71B6A720046}"/>
              </a:ext>
            </a:extLst>
          </p:cNvPr>
          <p:cNvSpPr>
            <a:spLocks noGrp="1"/>
          </p:cNvSpPr>
          <p:nvPr>
            <p:ph type="dt" idx="1"/>
          </p:nvPr>
        </p:nvSpPr>
        <p:spPr/>
        <p:txBody>
          <a:bodyPr/>
          <a:lstStyle/>
          <a:p>
            <a:fld id="{290FCDFB-48B4-4D4B-A4C4-3A80C73DDD98}" type="datetime1">
              <a:rPr lang="nb-NO" smtClean="0"/>
              <a:t>09.04.2021</a:t>
            </a:fld>
            <a:endParaRPr lang="nb-NO"/>
          </a:p>
        </p:txBody>
      </p:sp>
      <p:sp>
        <p:nvSpPr>
          <p:cNvPr id="6" name="Plassholder for topptekst 5">
            <a:extLst>
              <a:ext uri="{FF2B5EF4-FFF2-40B4-BE49-F238E27FC236}">
                <a16:creationId xmlns:a16="http://schemas.microsoft.com/office/drawing/2014/main" id="{7189A5D3-1CAC-4F12-896A-DB37F07AC4A3}"/>
              </a:ext>
            </a:extLst>
          </p:cNvPr>
          <p:cNvSpPr>
            <a:spLocks noGrp="1"/>
          </p:cNvSpPr>
          <p:nvPr>
            <p:ph type="hdr" sz="quarter"/>
          </p:nvPr>
        </p:nvSpPr>
        <p:spPr/>
        <p:txBody>
          <a:bodyPr/>
          <a:lstStyle/>
          <a:p>
            <a:r>
              <a:rPr lang="nb-NO"/>
              <a:t>Mars10_PFA_Minus</a:t>
            </a:r>
          </a:p>
        </p:txBody>
      </p:sp>
    </p:spTree>
    <p:extLst>
      <p:ext uri="{BB962C8B-B14F-4D97-AF65-F5344CB8AC3E}">
        <p14:creationId xmlns:p14="http://schemas.microsoft.com/office/powerpoint/2010/main" val="1427323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Notater:</a:t>
            </a:r>
          </a:p>
          <a:p>
            <a:endParaRPr lang="nb-NO" dirty="0"/>
          </a:p>
          <a:p>
            <a:r>
              <a:rPr lang="nb-NO" dirty="0"/>
              <a:t>Sannsynlig langtidstrend, hva skjer når den langsomt flater ut? Hva med de gruppene som ikke har slik økning (klasse, kjønn)</a:t>
            </a:r>
          </a:p>
        </p:txBody>
      </p:sp>
      <p:sp>
        <p:nvSpPr>
          <p:cNvPr id="4" name="Plassholder for lysbildenummer 3"/>
          <p:cNvSpPr>
            <a:spLocks noGrp="1"/>
          </p:cNvSpPr>
          <p:nvPr>
            <p:ph type="sldNum" sz="quarter" idx="5"/>
          </p:nvPr>
        </p:nvSpPr>
        <p:spPr/>
        <p:txBody>
          <a:bodyPr/>
          <a:lstStyle/>
          <a:p>
            <a:fld id="{5A3C50D4-982D-4054-8453-CE8F0E42CD8D}" type="slidenum">
              <a:rPr lang="nb-NO" smtClean="0"/>
              <a:t>25</a:t>
            </a:fld>
            <a:endParaRPr lang="nb-NO"/>
          </a:p>
        </p:txBody>
      </p:sp>
      <p:sp>
        <p:nvSpPr>
          <p:cNvPr id="5" name="Plassholder for dato 4">
            <a:extLst>
              <a:ext uri="{FF2B5EF4-FFF2-40B4-BE49-F238E27FC236}">
                <a16:creationId xmlns:a16="http://schemas.microsoft.com/office/drawing/2014/main" id="{A228C1D7-BACB-4D4F-9B41-8537DCA689DD}"/>
              </a:ext>
            </a:extLst>
          </p:cNvPr>
          <p:cNvSpPr>
            <a:spLocks noGrp="1"/>
          </p:cNvSpPr>
          <p:nvPr>
            <p:ph type="dt" idx="1"/>
          </p:nvPr>
        </p:nvSpPr>
        <p:spPr/>
        <p:txBody>
          <a:bodyPr/>
          <a:lstStyle/>
          <a:p>
            <a:fld id="{CEF7C314-6A3C-492F-AC8F-00C7DF7A14E8}" type="datetime1">
              <a:rPr lang="nb-NO" smtClean="0"/>
              <a:t>09.04.2021</a:t>
            </a:fld>
            <a:endParaRPr lang="nb-NO"/>
          </a:p>
        </p:txBody>
      </p:sp>
      <p:sp>
        <p:nvSpPr>
          <p:cNvPr id="6" name="Plassholder for topptekst 5">
            <a:extLst>
              <a:ext uri="{FF2B5EF4-FFF2-40B4-BE49-F238E27FC236}">
                <a16:creationId xmlns:a16="http://schemas.microsoft.com/office/drawing/2014/main" id="{89DA2B7B-3865-4B96-8BC5-D3D4E4A70B99}"/>
              </a:ext>
            </a:extLst>
          </p:cNvPr>
          <p:cNvSpPr>
            <a:spLocks noGrp="1"/>
          </p:cNvSpPr>
          <p:nvPr>
            <p:ph type="hdr" sz="quarter"/>
          </p:nvPr>
        </p:nvSpPr>
        <p:spPr/>
        <p:txBody>
          <a:bodyPr/>
          <a:lstStyle/>
          <a:p>
            <a:r>
              <a:rPr lang="nb-NO"/>
              <a:t>Mars10_PFA_Minus</a:t>
            </a:r>
          </a:p>
        </p:txBody>
      </p:sp>
    </p:spTree>
    <p:extLst>
      <p:ext uri="{BB962C8B-B14F-4D97-AF65-F5344CB8AC3E}">
        <p14:creationId xmlns:p14="http://schemas.microsoft.com/office/powerpoint/2010/main" val="2325843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Notater:</a:t>
            </a:r>
          </a:p>
          <a:p>
            <a:endParaRPr lang="nb-NO" dirty="0"/>
          </a:p>
        </p:txBody>
      </p:sp>
      <p:sp>
        <p:nvSpPr>
          <p:cNvPr id="4" name="Plassholder for lysbildenummer 3"/>
          <p:cNvSpPr>
            <a:spLocks noGrp="1"/>
          </p:cNvSpPr>
          <p:nvPr>
            <p:ph type="sldNum" sz="quarter" idx="5"/>
          </p:nvPr>
        </p:nvSpPr>
        <p:spPr/>
        <p:txBody>
          <a:bodyPr/>
          <a:lstStyle/>
          <a:p>
            <a:fld id="{5A3C50D4-982D-4054-8453-CE8F0E42CD8D}" type="slidenum">
              <a:rPr lang="nb-NO" smtClean="0"/>
              <a:t>26</a:t>
            </a:fld>
            <a:endParaRPr lang="nb-NO"/>
          </a:p>
        </p:txBody>
      </p:sp>
      <p:sp>
        <p:nvSpPr>
          <p:cNvPr id="5" name="Plassholder for dato 4">
            <a:extLst>
              <a:ext uri="{FF2B5EF4-FFF2-40B4-BE49-F238E27FC236}">
                <a16:creationId xmlns:a16="http://schemas.microsoft.com/office/drawing/2014/main" id="{810A869F-E941-4335-9A6C-3F5E84F932DC}"/>
              </a:ext>
            </a:extLst>
          </p:cNvPr>
          <p:cNvSpPr>
            <a:spLocks noGrp="1"/>
          </p:cNvSpPr>
          <p:nvPr>
            <p:ph type="dt" idx="1"/>
          </p:nvPr>
        </p:nvSpPr>
        <p:spPr/>
        <p:txBody>
          <a:bodyPr/>
          <a:lstStyle/>
          <a:p>
            <a:fld id="{E2FC725F-25D8-434C-9763-B4BE00D875C1}" type="datetime1">
              <a:rPr lang="nb-NO" smtClean="0"/>
              <a:t>09.04.2021</a:t>
            </a:fld>
            <a:endParaRPr lang="nb-NO"/>
          </a:p>
        </p:txBody>
      </p:sp>
      <p:sp>
        <p:nvSpPr>
          <p:cNvPr id="6" name="Plassholder for topptekst 5">
            <a:extLst>
              <a:ext uri="{FF2B5EF4-FFF2-40B4-BE49-F238E27FC236}">
                <a16:creationId xmlns:a16="http://schemas.microsoft.com/office/drawing/2014/main" id="{8FFC6AF0-629B-4B25-A82F-045664AB3EE9}"/>
              </a:ext>
            </a:extLst>
          </p:cNvPr>
          <p:cNvSpPr>
            <a:spLocks noGrp="1"/>
          </p:cNvSpPr>
          <p:nvPr>
            <p:ph type="hdr" sz="quarter"/>
          </p:nvPr>
        </p:nvSpPr>
        <p:spPr/>
        <p:txBody>
          <a:bodyPr/>
          <a:lstStyle/>
          <a:p>
            <a:r>
              <a:rPr lang="nb-NO"/>
              <a:t>Mars10_PFA_Minus</a:t>
            </a:r>
          </a:p>
        </p:txBody>
      </p:sp>
    </p:spTree>
    <p:extLst>
      <p:ext uri="{BB962C8B-B14F-4D97-AF65-F5344CB8AC3E}">
        <p14:creationId xmlns:p14="http://schemas.microsoft.com/office/powerpoint/2010/main" val="566224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FULL TEKST FRA SNL.</a:t>
            </a:r>
          </a:p>
          <a:p>
            <a:r>
              <a:rPr lang="nb-NO" dirty="0"/>
              <a:t>Et viktig element i det nye pensjonssystemet er </a:t>
            </a:r>
            <a:r>
              <a:rPr lang="nb-NO" dirty="0" err="1">
                <a:hlinkClick r:id="rId3"/>
              </a:rPr>
              <a:t>levealderjusteringen</a:t>
            </a:r>
            <a:r>
              <a:rPr lang="nb-NO" dirty="0"/>
              <a:t>. Den innebærer at hvis den generelle levealderen øker (hvilket den normalt vil gjøre), vil de yngre årskullene få lavere pensjon. Dette kan de kompensere for ved å stå lengre i arbeid. </a:t>
            </a:r>
          </a:p>
          <a:p>
            <a:endParaRPr lang="nb-NO" dirty="0"/>
          </a:p>
          <a:p>
            <a:r>
              <a:rPr lang="nb-NO" dirty="0"/>
              <a:t>Innføringen av </a:t>
            </a:r>
            <a:r>
              <a:rPr lang="nb-NO" dirty="0" err="1"/>
              <a:t>levealderjustering</a:t>
            </a:r>
            <a:r>
              <a:rPr lang="nb-NO" dirty="0"/>
              <a:t> innebærer at det fremover er pensjonistene, og ikke som før skattebetalerne, som bærer kostnadene ved økninger i levealderen. Levealdersjusteringen fører til store innsparinger på sikt og er det viktigste innstrammingstiltaket i pensjonsreformen sammen med en ny regel om underregulering av løpende pensjon med 0,75 prosentpoeng i forhold til lønnsveksten.</a:t>
            </a:r>
          </a:p>
        </p:txBody>
      </p:sp>
      <p:sp>
        <p:nvSpPr>
          <p:cNvPr id="4" name="Plassholder for lysbildenummer 3"/>
          <p:cNvSpPr>
            <a:spLocks noGrp="1"/>
          </p:cNvSpPr>
          <p:nvPr>
            <p:ph type="sldNum" sz="quarter" idx="5"/>
          </p:nvPr>
        </p:nvSpPr>
        <p:spPr/>
        <p:txBody>
          <a:bodyPr/>
          <a:lstStyle/>
          <a:p>
            <a:fld id="{5A3C50D4-982D-4054-8453-CE8F0E42CD8D}" type="slidenum">
              <a:rPr lang="nb-NO" smtClean="0"/>
              <a:t>27</a:t>
            </a:fld>
            <a:endParaRPr lang="nb-NO"/>
          </a:p>
        </p:txBody>
      </p:sp>
      <p:sp>
        <p:nvSpPr>
          <p:cNvPr id="5" name="Plassholder for dato 4">
            <a:extLst>
              <a:ext uri="{FF2B5EF4-FFF2-40B4-BE49-F238E27FC236}">
                <a16:creationId xmlns:a16="http://schemas.microsoft.com/office/drawing/2014/main" id="{DBC4F44B-06FC-4A35-82D8-D1D3CB2F33E6}"/>
              </a:ext>
            </a:extLst>
          </p:cNvPr>
          <p:cNvSpPr>
            <a:spLocks noGrp="1"/>
          </p:cNvSpPr>
          <p:nvPr>
            <p:ph type="dt" idx="1"/>
          </p:nvPr>
        </p:nvSpPr>
        <p:spPr/>
        <p:txBody>
          <a:bodyPr/>
          <a:lstStyle/>
          <a:p>
            <a:fld id="{9EAAD0DA-2B3F-40D8-B5B1-D6DC9C14DBB9}" type="datetime1">
              <a:rPr lang="nb-NO" smtClean="0"/>
              <a:t>09.04.2021</a:t>
            </a:fld>
            <a:endParaRPr lang="nb-NO"/>
          </a:p>
        </p:txBody>
      </p:sp>
      <p:sp>
        <p:nvSpPr>
          <p:cNvPr id="6" name="Plassholder for topptekst 5">
            <a:extLst>
              <a:ext uri="{FF2B5EF4-FFF2-40B4-BE49-F238E27FC236}">
                <a16:creationId xmlns:a16="http://schemas.microsoft.com/office/drawing/2014/main" id="{439E4C5D-867A-4829-B0BA-1C530FCA5CB2}"/>
              </a:ext>
            </a:extLst>
          </p:cNvPr>
          <p:cNvSpPr>
            <a:spLocks noGrp="1"/>
          </p:cNvSpPr>
          <p:nvPr>
            <p:ph type="hdr" sz="quarter"/>
          </p:nvPr>
        </p:nvSpPr>
        <p:spPr/>
        <p:txBody>
          <a:bodyPr/>
          <a:lstStyle/>
          <a:p>
            <a:r>
              <a:rPr lang="nb-NO"/>
              <a:t>Mars10_PFA_Minus</a:t>
            </a:r>
          </a:p>
        </p:txBody>
      </p:sp>
    </p:spTree>
    <p:extLst>
      <p:ext uri="{BB962C8B-B14F-4D97-AF65-F5344CB8AC3E}">
        <p14:creationId xmlns:p14="http://schemas.microsoft.com/office/powerpoint/2010/main" val="1763988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Notater:</a:t>
            </a:r>
          </a:p>
          <a:p>
            <a:endParaRPr lang="nb-NO" dirty="0"/>
          </a:p>
          <a:p>
            <a:r>
              <a:rPr lang="nb-NO" dirty="0"/>
              <a:t>I virkeligheten er det ikke mange som kompenserer, altså betyr det egentlig bare mindre (billigere) pensjon.</a:t>
            </a:r>
          </a:p>
          <a:p>
            <a:endParaRPr lang="nb-NO" dirty="0"/>
          </a:p>
        </p:txBody>
      </p:sp>
      <p:sp>
        <p:nvSpPr>
          <p:cNvPr id="4" name="Plassholder for lysbildenummer 3"/>
          <p:cNvSpPr>
            <a:spLocks noGrp="1"/>
          </p:cNvSpPr>
          <p:nvPr>
            <p:ph type="sldNum" sz="quarter" idx="5"/>
          </p:nvPr>
        </p:nvSpPr>
        <p:spPr/>
        <p:txBody>
          <a:bodyPr/>
          <a:lstStyle/>
          <a:p>
            <a:fld id="{5A3C50D4-982D-4054-8453-CE8F0E42CD8D}" type="slidenum">
              <a:rPr lang="nb-NO" smtClean="0"/>
              <a:t>28</a:t>
            </a:fld>
            <a:endParaRPr lang="nb-NO"/>
          </a:p>
        </p:txBody>
      </p:sp>
      <p:sp>
        <p:nvSpPr>
          <p:cNvPr id="5" name="Plassholder for dato 4">
            <a:extLst>
              <a:ext uri="{FF2B5EF4-FFF2-40B4-BE49-F238E27FC236}">
                <a16:creationId xmlns:a16="http://schemas.microsoft.com/office/drawing/2014/main" id="{DBC4F44B-06FC-4A35-82D8-D1D3CB2F33E6}"/>
              </a:ext>
            </a:extLst>
          </p:cNvPr>
          <p:cNvSpPr>
            <a:spLocks noGrp="1"/>
          </p:cNvSpPr>
          <p:nvPr>
            <p:ph type="dt" idx="1"/>
          </p:nvPr>
        </p:nvSpPr>
        <p:spPr/>
        <p:txBody>
          <a:bodyPr/>
          <a:lstStyle/>
          <a:p>
            <a:fld id="{9EAAD0DA-2B3F-40D8-B5B1-D6DC9C14DBB9}" type="datetime1">
              <a:rPr lang="nb-NO" smtClean="0"/>
              <a:t>09.04.2021</a:t>
            </a:fld>
            <a:endParaRPr lang="nb-NO"/>
          </a:p>
        </p:txBody>
      </p:sp>
      <p:sp>
        <p:nvSpPr>
          <p:cNvPr id="6" name="Plassholder for topptekst 5">
            <a:extLst>
              <a:ext uri="{FF2B5EF4-FFF2-40B4-BE49-F238E27FC236}">
                <a16:creationId xmlns:a16="http://schemas.microsoft.com/office/drawing/2014/main" id="{439E4C5D-867A-4829-B0BA-1C530FCA5CB2}"/>
              </a:ext>
            </a:extLst>
          </p:cNvPr>
          <p:cNvSpPr>
            <a:spLocks noGrp="1"/>
          </p:cNvSpPr>
          <p:nvPr>
            <p:ph type="hdr" sz="quarter"/>
          </p:nvPr>
        </p:nvSpPr>
        <p:spPr/>
        <p:txBody>
          <a:bodyPr/>
          <a:lstStyle/>
          <a:p>
            <a:r>
              <a:rPr lang="nb-NO"/>
              <a:t>Mars10_PFA_Minus</a:t>
            </a:r>
          </a:p>
        </p:txBody>
      </p:sp>
    </p:spTree>
    <p:extLst>
      <p:ext uri="{BB962C8B-B14F-4D97-AF65-F5344CB8AC3E}">
        <p14:creationId xmlns:p14="http://schemas.microsoft.com/office/powerpoint/2010/main" val="2272300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KORT</a:t>
            </a:r>
          </a:p>
        </p:txBody>
      </p:sp>
      <p:sp>
        <p:nvSpPr>
          <p:cNvPr id="4" name="Plassholder for topptekst 3"/>
          <p:cNvSpPr>
            <a:spLocks noGrp="1"/>
          </p:cNvSpPr>
          <p:nvPr>
            <p:ph type="hdr" sz="quarter"/>
          </p:nvPr>
        </p:nvSpPr>
        <p:spPr/>
        <p:txBody>
          <a:bodyPr/>
          <a:lstStyle/>
          <a:p>
            <a:r>
              <a:rPr lang="nb-NO"/>
              <a:t>Mars10_PFA_Minus</a:t>
            </a:r>
          </a:p>
        </p:txBody>
      </p:sp>
      <p:sp>
        <p:nvSpPr>
          <p:cNvPr id="5" name="Plassholder for dato 4"/>
          <p:cNvSpPr>
            <a:spLocks noGrp="1"/>
          </p:cNvSpPr>
          <p:nvPr>
            <p:ph type="dt" idx="1"/>
          </p:nvPr>
        </p:nvSpPr>
        <p:spPr/>
        <p:txBody>
          <a:bodyPr/>
          <a:lstStyle/>
          <a:p>
            <a:fld id="{56FB981F-18B0-4B12-B7CE-A8CD4F031E7D}" type="datetime1">
              <a:rPr lang="nb-NO" smtClean="0"/>
              <a:t>09.04.2021</a:t>
            </a:fld>
            <a:endParaRPr lang="nb-NO"/>
          </a:p>
        </p:txBody>
      </p:sp>
      <p:sp>
        <p:nvSpPr>
          <p:cNvPr id="6" name="Plassholder for lysbildenummer 5"/>
          <p:cNvSpPr>
            <a:spLocks noGrp="1"/>
          </p:cNvSpPr>
          <p:nvPr>
            <p:ph type="sldNum" sz="quarter" idx="5"/>
          </p:nvPr>
        </p:nvSpPr>
        <p:spPr/>
        <p:txBody>
          <a:bodyPr/>
          <a:lstStyle/>
          <a:p>
            <a:fld id="{5A3C50D4-982D-4054-8453-CE8F0E42CD8D}" type="slidenum">
              <a:rPr lang="nb-NO" smtClean="0"/>
              <a:t>29</a:t>
            </a:fld>
            <a:endParaRPr lang="nb-NO"/>
          </a:p>
        </p:txBody>
      </p:sp>
    </p:spTree>
    <p:extLst>
      <p:ext uri="{BB962C8B-B14F-4D97-AF65-F5344CB8AC3E}">
        <p14:creationId xmlns:p14="http://schemas.microsoft.com/office/powerpoint/2010/main" val="1051155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Notater:</a:t>
            </a:r>
          </a:p>
          <a:p>
            <a:endParaRPr lang="nb-NO" dirty="0"/>
          </a:p>
          <a:p>
            <a:endParaRPr lang="nb-NO" dirty="0"/>
          </a:p>
          <a:p>
            <a:r>
              <a:rPr lang="nb-NO" dirty="0"/>
              <a:t>Prøv å sette opp en liknende statistikk på din egen arbeidsplass!</a:t>
            </a:r>
          </a:p>
          <a:p>
            <a:endParaRPr lang="nb-NO" dirty="0"/>
          </a:p>
          <a:p>
            <a:r>
              <a:rPr lang="nb-NO" dirty="0"/>
              <a:t>Nesten ingen i denne industribedriften holdt til 67 år. Gammel AFP kunne man få fra 62 år, uten papir fra lege, og uten redusert alderspensjon som nå. Viktig LO-seier som Stoltenberg og Karl Eirik Schjøtt-Pedersen lurte fra dem. Metode: «</a:t>
            </a:r>
            <a:r>
              <a:rPr lang="nb-NO" dirty="0">
                <a:effectLst/>
                <a:latin typeface="Arial" panose="020B0604020202020204" pitchFamily="34" charset="0"/>
              </a:rPr>
              <a:t>oppstykking i delprosesser og flittig bruk av kreativ uklarhet».</a:t>
            </a:r>
          </a:p>
          <a:p>
            <a:endParaRPr lang="nb-NO" dirty="0">
              <a:effectLst/>
              <a:latin typeface="Arial" panose="020B0604020202020204" pitchFamily="34" charset="0"/>
            </a:endParaRPr>
          </a:p>
          <a:p>
            <a:r>
              <a:rPr lang="nb-NO" dirty="0">
                <a:effectLst/>
                <a:latin typeface="Arial" panose="020B0604020202020204" pitchFamily="34" charset="0"/>
              </a:rPr>
              <a:t>Les mer om hvordan pensjonsreformen kunne gå gjennom med minimal motstand:</a:t>
            </a:r>
          </a:p>
          <a:p>
            <a:r>
              <a:rPr lang="nb-NO" dirty="0">
                <a:effectLst/>
                <a:latin typeface="Arial" panose="020B0604020202020204" pitchFamily="34" charset="0"/>
              </a:rPr>
              <a:t>https://arbeidslivet.no/Velferd/Pensjon/En-pensjonsreform-mot-alle-odds/</a:t>
            </a:r>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5A3C50D4-982D-4054-8453-CE8F0E42CD8D}" type="slidenum">
              <a:rPr lang="nb-NO" smtClean="0"/>
              <a:t>30</a:t>
            </a:fld>
            <a:endParaRPr lang="nb-NO"/>
          </a:p>
        </p:txBody>
      </p:sp>
      <p:sp>
        <p:nvSpPr>
          <p:cNvPr id="5" name="Plassholder for dato 4">
            <a:extLst>
              <a:ext uri="{FF2B5EF4-FFF2-40B4-BE49-F238E27FC236}">
                <a16:creationId xmlns:a16="http://schemas.microsoft.com/office/drawing/2014/main" id="{6EC29CFD-F1F2-4C14-85C9-37DEA8636C20}"/>
              </a:ext>
            </a:extLst>
          </p:cNvPr>
          <p:cNvSpPr>
            <a:spLocks noGrp="1"/>
          </p:cNvSpPr>
          <p:nvPr>
            <p:ph type="dt" idx="1"/>
          </p:nvPr>
        </p:nvSpPr>
        <p:spPr/>
        <p:txBody>
          <a:bodyPr/>
          <a:lstStyle/>
          <a:p>
            <a:fld id="{F4917645-008B-42DD-96E5-D8737D5F6192}" type="datetime1">
              <a:rPr lang="nb-NO" smtClean="0"/>
              <a:t>09.04.2021</a:t>
            </a:fld>
            <a:endParaRPr lang="nb-NO"/>
          </a:p>
        </p:txBody>
      </p:sp>
      <p:sp>
        <p:nvSpPr>
          <p:cNvPr id="6" name="Plassholder for topptekst 5">
            <a:extLst>
              <a:ext uri="{FF2B5EF4-FFF2-40B4-BE49-F238E27FC236}">
                <a16:creationId xmlns:a16="http://schemas.microsoft.com/office/drawing/2014/main" id="{2B9727CE-94B8-48C0-AA1A-0355EFD38016}"/>
              </a:ext>
            </a:extLst>
          </p:cNvPr>
          <p:cNvSpPr>
            <a:spLocks noGrp="1"/>
          </p:cNvSpPr>
          <p:nvPr>
            <p:ph type="hdr" sz="quarter"/>
          </p:nvPr>
        </p:nvSpPr>
        <p:spPr/>
        <p:txBody>
          <a:bodyPr/>
          <a:lstStyle/>
          <a:p>
            <a:r>
              <a:rPr lang="nb-NO"/>
              <a:t>Mars10_PFA_Minus</a:t>
            </a:r>
          </a:p>
        </p:txBody>
      </p:sp>
    </p:spTree>
    <p:extLst>
      <p:ext uri="{BB962C8B-B14F-4D97-AF65-F5344CB8AC3E}">
        <p14:creationId xmlns:p14="http://schemas.microsoft.com/office/powerpoint/2010/main" val="1134482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KORT</a:t>
            </a:r>
          </a:p>
        </p:txBody>
      </p:sp>
      <p:sp>
        <p:nvSpPr>
          <p:cNvPr id="4" name="Plassholder for topptekst 3"/>
          <p:cNvSpPr>
            <a:spLocks noGrp="1"/>
          </p:cNvSpPr>
          <p:nvPr>
            <p:ph type="hdr" sz="quarter"/>
          </p:nvPr>
        </p:nvSpPr>
        <p:spPr/>
        <p:txBody>
          <a:bodyPr/>
          <a:lstStyle/>
          <a:p>
            <a:r>
              <a:rPr lang="nb-NO"/>
              <a:t>Mars10_PFA_Minus</a:t>
            </a:r>
          </a:p>
        </p:txBody>
      </p:sp>
      <p:sp>
        <p:nvSpPr>
          <p:cNvPr id="5" name="Plassholder for dato 4"/>
          <p:cNvSpPr>
            <a:spLocks noGrp="1"/>
          </p:cNvSpPr>
          <p:nvPr>
            <p:ph type="dt" idx="1"/>
          </p:nvPr>
        </p:nvSpPr>
        <p:spPr/>
        <p:txBody>
          <a:bodyPr/>
          <a:lstStyle/>
          <a:p>
            <a:fld id="{56FB981F-18B0-4B12-B7CE-A8CD4F031E7D}" type="datetime1">
              <a:rPr lang="nb-NO" smtClean="0"/>
              <a:t>09.04.2021</a:t>
            </a:fld>
            <a:endParaRPr lang="nb-NO"/>
          </a:p>
        </p:txBody>
      </p:sp>
      <p:sp>
        <p:nvSpPr>
          <p:cNvPr id="6" name="Plassholder for lysbildenummer 5"/>
          <p:cNvSpPr>
            <a:spLocks noGrp="1"/>
          </p:cNvSpPr>
          <p:nvPr>
            <p:ph type="sldNum" sz="quarter" idx="5"/>
          </p:nvPr>
        </p:nvSpPr>
        <p:spPr/>
        <p:txBody>
          <a:bodyPr/>
          <a:lstStyle/>
          <a:p>
            <a:fld id="{5A3C50D4-982D-4054-8453-CE8F0E42CD8D}" type="slidenum">
              <a:rPr lang="nb-NO" smtClean="0"/>
              <a:t>3</a:t>
            </a:fld>
            <a:endParaRPr lang="nb-NO"/>
          </a:p>
        </p:txBody>
      </p:sp>
    </p:spTree>
    <p:extLst>
      <p:ext uri="{BB962C8B-B14F-4D97-AF65-F5344CB8AC3E}">
        <p14:creationId xmlns:p14="http://schemas.microsoft.com/office/powerpoint/2010/main" val="3030740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Notater:</a:t>
            </a:r>
          </a:p>
          <a:p>
            <a:endParaRPr lang="nb-NO" dirty="0"/>
          </a:p>
          <a:p>
            <a:r>
              <a:rPr lang="nb-NO" dirty="0"/>
              <a:t>Stein Aamdal</a:t>
            </a:r>
          </a:p>
          <a:p>
            <a:r>
              <a:rPr lang="nb-NO" dirty="0"/>
              <a:t>Kåre </a:t>
            </a:r>
            <a:r>
              <a:rPr lang="nb-NO" dirty="0" err="1"/>
              <a:t>Gaasvik</a:t>
            </a:r>
            <a:endParaRPr lang="nb-NO" dirty="0"/>
          </a:p>
          <a:p>
            <a:r>
              <a:rPr lang="nb-NO" dirty="0"/>
              <a:t>Tall fra Forsvar AFP, </a:t>
            </a:r>
            <a:r>
              <a:rPr lang="nb-NO" dirty="0" err="1"/>
              <a:t>ca</a:t>
            </a:r>
            <a:r>
              <a:rPr lang="nb-NO" dirty="0"/>
              <a:t> 2005.</a:t>
            </a:r>
          </a:p>
          <a:p>
            <a:r>
              <a:rPr lang="nb-NO" dirty="0"/>
              <a:t>http://forsvarafp.no/</a:t>
            </a:r>
          </a:p>
          <a:p>
            <a:endParaRPr lang="nb-NO" dirty="0"/>
          </a:p>
          <a:p>
            <a:r>
              <a:rPr lang="nb-NO" dirty="0"/>
              <a:t>Hovedpoeng – alle har bruk for samme alderspensjon, selv om noen får avbrudd i yrkeslivet. De «tjue beste årene» og 40 års opptjeningstid.</a:t>
            </a:r>
          </a:p>
        </p:txBody>
      </p:sp>
      <p:sp>
        <p:nvSpPr>
          <p:cNvPr id="4" name="Plassholder for lysbildenummer 3"/>
          <p:cNvSpPr>
            <a:spLocks noGrp="1"/>
          </p:cNvSpPr>
          <p:nvPr>
            <p:ph type="sldNum" sz="quarter" idx="5"/>
          </p:nvPr>
        </p:nvSpPr>
        <p:spPr/>
        <p:txBody>
          <a:bodyPr/>
          <a:lstStyle/>
          <a:p>
            <a:fld id="{5A3C50D4-982D-4054-8453-CE8F0E42CD8D}" type="slidenum">
              <a:rPr lang="nb-NO" smtClean="0"/>
              <a:t>31</a:t>
            </a:fld>
            <a:endParaRPr lang="nb-NO"/>
          </a:p>
        </p:txBody>
      </p:sp>
      <p:sp>
        <p:nvSpPr>
          <p:cNvPr id="5" name="Plassholder for dato 4">
            <a:extLst>
              <a:ext uri="{FF2B5EF4-FFF2-40B4-BE49-F238E27FC236}">
                <a16:creationId xmlns:a16="http://schemas.microsoft.com/office/drawing/2014/main" id="{1123A4F9-E2EB-4D97-BBD1-4CADAE866A49}"/>
              </a:ext>
            </a:extLst>
          </p:cNvPr>
          <p:cNvSpPr>
            <a:spLocks noGrp="1"/>
          </p:cNvSpPr>
          <p:nvPr>
            <p:ph type="dt" idx="1"/>
          </p:nvPr>
        </p:nvSpPr>
        <p:spPr/>
        <p:txBody>
          <a:bodyPr/>
          <a:lstStyle/>
          <a:p>
            <a:fld id="{EBE222A6-F89D-4A1F-8DEF-64FCBE2F59E4}" type="datetime1">
              <a:rPr lang="nb-NO" smtClean="0"/>
              <a:t>09.04.2021</a:t>
            </a:fld>
            <a:endParaRPr lang="nb-NO"/>
          </a:p>
        </p:txBody>
      </p:sp>
      <p:sp>
        <p:nvSpPr>
          <p:cNvPr id="6" name="Plassholder for topptekst 5">
            <a:extLst>
              <a:ext uri="{FF2B5EF4-FFF2-40B4-BE49-F238E27FC236}">
                <a16:creationId xmlns:a16="http://schemas.microsoft.com/office/drawing/2014/main" id="{4575650F-7B21-4EBE-A245-CDF8741B1B17}"/>
              </a:ext>
            </a:extLst>
          </p:cNvPr>
          <p:cNvSpPr>
            <a:spLocks noGrp="1"/>
          </p:cNvSpPr>
          <p:nvPr>
            <p:ph type="hdr" sz="quarter"/>
          </p:nvPr>
        </p:nvSpPr>
        <p:spPr/>
        <p:txBody>
          <a:bodyPr/>
          <a:lstStyle/>
          <a:p>
            <a:r>
              <a:rPr lang="nb-NO"/>
              <a:t>Mars10_PFA_Minus</a:t>
            </a:r>
          </a:p>
        </p:txBody>
      </p:sp>
    </p:spTree>
    <p:extLst>
      <p:ext uri="{BB962C8B-B14F-4D97-AF65-F5344CB8AC3E}">
        <p14:creationId xmlns:p14="http://schemas.microsoft.com/office/powerpoint/2010/main" val="2905365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Notater:</a:t>
            </a:r>
          </a:p>
          <a:p>
            <a:endParaRPr lang="nb-NO" dirty="0"/>
          </a:p>
          <a:p>
            <a:r>
              <a:rPr lang="nb-NO" dirty="0"/>
              <a:t>Poenget er at ideen om uførepensjon var der allerede i 1935</a:t>
            </a:r>
          </a:p>
        </p:txBody>
      </p:sp>
      <p:sp>
        <p:nvSpPr>
          <p:cNvPr id="4" name="Plassholder for topptekst 3"/>
          <p:cNvSpPr>
            <a:spLocks noGrp="1"/>
          </p:cNvSpPr>
          <p:nvPr>
            <p:ph type="hdr" sz="quarter"/>
          </p:nvPr>
        </p:nvSpPr>
        <p:spPr/>
        <p:txBody>
          <a:bodyPr/>
          <a:lstStyle/>
          <a:p>
            <a:r>
              <a:rPr lang="nb-NO"/>
              <a:t>Mars10_PFA_Minus</a:t>
            </a:r>
          </a:p>
        </p:txBody>
      </p:sp>
      <p:sp>
        <p:nvSpPr>
          <p:cNvPr id="5" name="Plassholder for dato 4"/>
          <p:cNvSpPr>
            <a:spLocks noGrp="1"/>
          </p:cNvSpPr>
          <p:nvPr>
            <p:ph type="dt" idx="1"/>
          </p:nvPr>
        </p:nvSpPr>
        <p:spPr/>
        <p:txBody>
          <a:bodyPr/>
          <a:lstStyle/>
          <a:p>
            <a:fld id="{56FB981F-18B0-4B12-B7CE-A8CD4F031E7D}" type="datetime1">
              <a:rPr lang="nb-NO" smtClean="0"/>
              <a:t>09.04.2021</a:t>
            </a:fld>
            <a:endParaRPr lang="nb-NO"/>
          </a:p>
        </p:txBody>
      </p:sp>
      <p:sp>
        <p:nvSpPr>
          <p:cNvPr id="6" name="Plassholder for lysbildenummer 5"/>
          <p:cNvSpPr>
            <a:spLocks noGrp="1"/>
          </p:cNvSpPr>
          <p:nvPr>
            <p:ph type="sldNum" sz="quarter" idx="5"/>
          </p:nvPr>
        </p:nvSpPr>
        <p:spPr/>
        <p:txBody>
          <a:bodyPr/>
          <a:lstStyle/>
          <a:p>
            <a:fld id="{5A3C50D4-982D-4054-8453-CE8F0E42CD8D}" type="slidenum">
              <a:rPr lang="nb-NO" smtClean="0"/>
              <a:t>32</a:t>
            </a:fld>
            <a:endParaRPr lang="nb-NO"/>
          </a:p>
        </p:txBody>
      </p:sp>
    </p:spTree>
    <p:extLst>
      <p:ext uri="{BB962C8B-B14F-4D97-AF65-F5344CB8AC3E}">
        <p14:creationId xmlns:p14="http://schemas.microsoft.com/office/powerpoint/2010/main" val="25651269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800" dirty="0"/>
              <a:t>Notater:</a:t>
            </a:r>
          </a:p>
          <a:p>
            <a:endParaRPr lang="nb-NO" sz="2800" dirty="0"/>
          </a:p>
          <a:p>
            <a:r>
              <a:rPr lang="nb-NO" sz="2800" dirty="0"/>
              <a:t>Vilkår for uføretrygd (18-67 år)</a:t>
            </a:r>
          </a:p>
          <a:p>
            <a:r>
              <a:rPr lang="nb-NO" sz="2800" dirty="0"/>
              <a:t>Inntektsevnen er (lang)varig nedsatt med minst 50 %</a:t>
            </a:r>
          </a:p>
          <a:p>
            <a:r>
              <a:rPr lang="nb-NO" sz="2800" dirty="0"/>
              <a:t>av «sykdom, skade eller lyte»</a:t>
            </a:r>
          </a:p>
          <a:p>
            <a:r>
              <a:rPr lang="nb-NO" sz="2800" dirty="0"/>
              <a:t>Det avgjørende er mulighetene for å være i arbeid.</a:t>
            </a:r>
          </a:p>
          <a:p>
            <a:r>
              <a:rPr lang="nb-NO" sz="2800" dirty="0"/>
              <a:t>= Etterspurt arbeidskraft</a:t>
            </a:r>
          </a:p>
          <a:p>
            <a:endParaRPr lang="nb-NO" sz="2800" dirty="0"/>
          </a:p>
          <a:p>
            <a:r>
              <a:rPr lang="nb-NO" sz="2400" dirty="0"/>
              <a:t>Fra «Vilkårene for uføretrygd» (NAV)</a:t>
            </a:r>
          </a:p>
          <a:p>
            <a:endParaRPr lang="nb-NO" dirty="0"/>
          </a:p>
        </p:txBody>
      </p:sp>
      <p:sp>
        <p:nvSpPr>
          <p:cNvPr id="4" name="Plassholder for lysbildenummer 3"/>
          <p:cNvSpPr>
            <a:spLocks noGrp="1"/>
          </p:cNvSpPr>
          <p:nvPr>
            <p:ph type="sldNum" sz="quarter" idx="5"/>
          </p:nvPr>
        </p:nvSpPr>
        <p:spPr/>
        <p:txBody>
          <a:bodyPr/>
          <a:lstStyle/>
          <a:p>
            <a:fld id="{5A3C50D4-982D-4054-8453-CE8F0E42CD8D}" type="slidenum">
              <a:rPr lang="nb-NO" smtClean="0"/>
              <a:t>33</a:t>
            </a:fld>
            <a:endParaRPr lang="nb-NO"/>
          </a:p>
        </p:txBody>
      </p:sp>
      <p:sp>
        <p:nvSpPr>
          <p:cNvPr id="5" name="Plassholder for dato 4">
            <a:extLst>
              <a:ext uri="{FF2B5EF4-FFF2-40B4-BE49-F238E27FC236}">
                <a16:creationId xmlns:a16="http://schemas.microsoft.com/office/drawing/2014/main" id="{0C4F8D74-639A-4444-A54F-22444AF7F9E7}"/>
              </a:ext>
            </a:extLst>
          </p:cNvPr>
          <p:cNvSpPr>
            <a:spLocks noGrp="1"/>
          </p:cNvSpPr>
          <p:nvPr>
            <p:ph type="dt" idx="1"/>
          </p:nvPr>
        </p:nvSpPr>
        <p:spPr/>
        <p:txBody>
          <a:bodyPr/>
          <a:lstStyle/>
          <a:p>
            <a:fld id="{4705F997-D455-47B8-A1AB-8C1CE2013843}" type="datetime1">
              <a:rPr lang="nb-NO" smtClean="0"/>
              <a:t>09.04.2021</a:t>
            </a:fld>
            <a:endParaRPr lang="nb-NO"/>
          </a:p>
        </p:txBody>
      </p:sp>
      <p:sp>
        <p:nvSpPr>
          <p:cNvPr id="6" name="Plassholder for topptekst 5">
            <a:extLst>
              <a:ext uri="{FF2B5EF4-FFF2-40B4-BE49-F238E27FC236}">
                <a16:creationId xmlns:a16="http://schemas.microsoft.com/office/drawing/2014/main" id="{CE651955-DB1C-44F5-A0B8-B472646CB6D2}"/>
              </a:ext>
            </a:extLst>
          </p:cNvPr>
          <p:cNvSpPr>
            <a:spLocks noGrp="1"/>
          </p:cNvSpPr>
          <p:nvPr>
            <p:ph type="hdr" sz="quarter"/>
          </p:nvPr>
        </p:nvSpPr>
        <p:spPr/>
        <p:txBody>
          <a:bodyPr/>
          <a:lstStyle/>
          <a:p>
            <a:r>
              <a:rPr lang="nb-NO"/>
              <a:t>Mars10_PFA_Minus</a:t>
            </a:r>
          </a:p>
        </p:txBody>
      </p:sp>
    </p:spTree>
    <p:extLst>
      <p:ext uri="{BB962C8B-B14F-4D97-AF65-F5344CB8AC3E}">
        <p14:creationId xmlns:p14="http://schemas.microsoft.com/office/powerpoint/2010/main" val="24514621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Kilde SSB:</a:t>
            </a:r>
          </a:p>
          <a:p>
            <a:r>
              <a:rPr lang="nb-NO" sz="1200" b="0" i="0" kern="1200" dirty="0">
                <a:solidFill>
                  <a:schemeClr val="tx1"/>
                </a:solidFill>
                <a:effectLst/>
                <a:latin typeface="+mn-lt"/>
                <a:ea typeface="+mn-ea"/>
                <a:cs typeface="+mn-cs"/>
                <a:hlinkClick r:id="rId3"/>
              </a:rPr>
              <a:t>https://www.ssb.no/arbeid-og-lonn/artikler-og-publikasjoner/vanligst-for-ufore-a-jobbe-i-salgs-og-serviceyrker</a:t>
            </a:r>
            <a:r>
              <a:rPr lang="nb-NO" sz="1200" b="0" i="0" kern="1200" dirty="0">
                <a:solidFill>
                  <a:schemeClr val="tx1"/>
                </a:solidFill>
                <a:effectLst/>
                <a:latin typeface="+mn-lt"/>
                <a:ea typeface="+mn-ea"/>
                <a:cs typeface="+mn-cs"/>
              </a:rPr>
              <a:t> </a:t>
            </a:r>
          </a:p>
          <a:p>
            <a:r>
              <a:rPr lang="nb-NO" sz="1200" b="0" i="0" kern="1200" dirty="0">
                <a:solidFill>
                  <a:schemeClr val="tx1"/>
                </a:solidFill>
                <a:effectLst/>
                <a:latin typeface="+mn-lt"/>
                <a:ea typeface="+mn-ea"/>
                <a:cs typeface="+mn-cs"/>
              </a:rPr>
              <a:t>SSBs lønnsstatistikk</a:t>
            </a:r>
            <a:endParaRPr lang="nb-NO" dirty="0"/>
          </a:p>
        </p:txBody>
      </p:sp>
      <p:sp>
        <p:nvSpPr>
          <p:cNvPr id="4" name="Plassholder for topptekst 3"/>
          <p:cNvSpPr>
            <a:spLocks noGrp="1"/>
          </p:cNvSpPr>
          <p:nvPr>
            <p:ph type="hdr" sz="quarter"/>
          </p:nvPr>
        </p:nvSpPr>
        <p:spPr/>
        <p:txBody>
          <a:bodyPr/>
          <a:lstStyle/>
          <a:p>
            <a:r>
              <a:rPr lang="nb-NO"/>
              <a:t>Mars10_PFA_Minus</a:t>
            </a:r>
          </a:p>
        </p:txBody>
      </p:sp>
      <p:sp>
        <p:nvSpPr>
          <p:cNvPr id="5" name="Plassholder for dato 4"/>
          <p:cNvSpPr>
            <a:spLocks noGrp="1"/>
          </p:cNvSpPr>
          <p:nvPr>
            <p:ph type="dt" idx="1"/>
          </p:nvPr>
        </p:nvSpPr>
        <p:spPr/>
        <p:txBody>
          <a:bodyPr/>
          <a:lstStyle/>
          <a:p>
            <a:fld id="{56FB981F-18B0-4B12-B7CE-A8CD4F031E7D}" type="datetime1">
              <a:rPr lang="nb-NO" smtClean="0"/>
              <a:t>09.04.2021</a:t>
            </a:fld>
            <a:endParaRPr lang="nb-NO"/>
          </a:p>
        </p:txBody>
      </p:sp>
      <p:sp>
        <p:nvSpPr>
          <p:cNvPr id="6" name="Plassholder for lysbildenummer 5"/>
          <p:cNvSpPr>
            <a:spLocks noGrp="1"/>
          </p:cNvSpPr>
          <p:nvPr>
            <p:ph type="sldNum" sz="quarter" idx="5"/>
          </p:nvPr>
        </p:nvSpPr>
        <p:spPr/>
        <p:txBody>
          <a:bodyPr/>
          <a:lstStyle/>
          <a:p>
            <a:fld id="{5A3C50D4-982D-4054-8453-CE8F0E42CD8D}" type="slidenum">
              <a:rPr lang="nb-NO" smtClean="0"/>
              <a:t>34</a:t>
            </a:fld>
            <a:endParaRPr lang="nb-NO"/>
          </a:p>
        </p:txBody>
      </p:sp>
    </p:spTree>
    <p:extLst>
      <p:ext uri="{BB962C8B-B14F-4D97-AF65-F5344CB8AC3E}">
        <p14:creationId xmlns:p14="http://schemas.microsoft.com/office/powerpoint/2010/main" val="8303384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Notater:</a:t>
            </a:r>
          </a:p>
          <a:p>
            <a:r>
              <a:rPr lang="nb-NO" dirty="0"/>
              <a:t>Høy uføreandel sammenfaller med lav lønn og omvendt.</a:t>
            </a:r>
          </a:p>
          <a:p>
            <a:endParaRPr lang="nb-NO" dirty="0"/>
          </a:p>
          <a:p>
            <a:r>
              <a:rPr lang="nb-NO" dirty="0"/>
              <a:t>Kilde SSB:</a:t>
            </a:r>
          </a:p>
          <a:p>
            <a:r>
              <a:rPr lang="nb-NO" sz="1200" b="0" i="0" kern="1200" dirty="0">
                <a:solidFill>
                  <a:schemeClr val="tx1"/>
                </a:solidFill>
                <a:effectLst/>
                <a:latin typeface="+mn-lt"/>
                <a:ea typeface="+mn-ea"/>
                <a:cs typeface="+mn-cs"/>
                <a:hlinkClick r:id="rId3"/>
              </a:rPr>
              <a:t>https://www.ssb.no/arbeid-og-lonn/artikler-og-publikasjoner/vanligst-for-ufore-a-jobbe-i-salgs-og-serviceyrker</a:t>
            </a:r>
            <a:r>
              <a:rPr lang="nb-NO" sz="1200" b="0" i="0" kern="1200" dirty="0">
                <a:solidFill>
                  <a:schemeClr val="tx1"/>
                </a:solidFill>
                <a:effectLst/>
                <a:latin typeface="+mn-lt"/>
                <a:ea typeface="+mn-ea"/>
                <a:cs typeface="+mn-cs"/>
              </a:rPr>
              <a:t> </a:t>
            </a:r>
          </a:p>
          <a:p>
            <a:r>
              <a:rPr lang="nb-NO" sz="1200" b="0" i="0" kern="1200" dirty="0">
                <a:solidFill>
                  <a:schemeClr val="tx1"/>
                </a:solidFill>
                <a:effectLst/>
                <a:latin typeface="+mn-lt"/>
                <a:ea typeface="+mn-ea"/>
                <a:cs typeface="+mn-cs"/>
              </a:rPr>
              <a:t>SSBs lønnsstatistikk</a:t>
            </a:r>
            <a:endParaRPr lang="nb-NO" dirty="0"/>
          </a:p>
          <a:p>
            <a:endParaRPr lang="nb-NO" dirty="0"/>
          </a:p>
        </p:txBody>
      </p:sp>
      <p:sp>
        <p:nvSpPr>
          <p:cNvPr id="4" name="Plassholder for lysbildenummer 3"/>
          <p:cNvSpPr>
            <a:spLocks noGrp="1"/>
          </p:cNvSpPr>
          <p:nvPr>
            <p:ph type="sldNum" sz="quarter" idx="5"/>
          </p:nvPr>
        </p:nvSpPr>
        <p:spPr/>
        <p:txBody>
          <a:bodyPr/>
          <a:lstStyle/>
          <a:p>
            <a:fld id="{5A3C50D4-982D-4054-8453-CE8F0E42CD8D}" type="slidenum">
              <a:rPr lang="nb-NO" smtClean="0"/>
              <a:t>35</a:t>
            </a:fld>
            <a:endParaRPr lang="nb-NO"/>
          </a:p>
        </p:txBody>
      </p:sp>
      <p:sp>
        <p:nvSpPr>
          <p:cNvPr id="5" name="Plassholder for dato 4">
            <a:extLst>
              <a:ext uri="{FF2B5EF4-FFF2-40B4-BE49-F238E27FC236}">
                <a16:creationId xmlns:a16="http://schemas.microsoft.com/office/drawing/2014/main" id="{CDB52249-57CD-42E2-87ED-D0C70A60E9BA}"/>
              </a:ext>
            </a:extLst>
          </p:cNvPr>
          <p:cNvSpPr>
            <a:spLocks noGrp="1"/>
          </p:cNvSpPr>
          <p:nvPr>
            <p:ph type="dt" idx="1"/>
          </p:nvPr>
        </p:nvSpPr>
        <p:spPr/>
        <p:txBody>
          <a:bodyPr/>
          <a:lstStyle/>
          <a:p>
            <a:fld id="{18AD4AEA-8BEC-4AE2-B45F-EAC60AC6D763}" type="datetime1">
              <a:rPr lang="nb-NO" smtClean="0"/>
              <a:t>09.04.2021</a:t>
            </a:fld>
            <a:endParaRPr lang="nb-NO"/>
          </a:p>
        </p:txBody>
      </p:sp>
      <p:sp>
        <p:nvSpPr>
          <p:cNvPr id="6" name="Plassholder for topptekst 5">
            <a:extLst>
              <a:ext uri="{FF2B5EF4-FFF2-40B4-BE49-F238E27FC236}">
                <a16:creationId xmlns:a16="http://schemas.microsoft.com/office/drawing/2014/main" id="{7C48D910-172E-4A92-8B39-5CEF600BB5D8}"/>
              </a:ext>
            </a:extLst>
          </p:cNvPr>
          <p:cNvSpPr>
            <a:spLocks noGrp="1"/>
          </p:cNvSpPr>
          <p:nvPr>
            <p:ph type="hdr" sz="quarter"/>
          </p:nvPr>
        </p:nvSpPr>
        <p:spPr/>
        <p:txBody>
          <a:bodyPr/>
          <a:lstStyle/>
          <a:p>
            <a:r>
              <a:rPr lang="nb-NO"/>
              <a:t>Mars10_PFA_Minus</a:t>
            </a:r>
          </a:p>
        </p:txBody>
      </p:sp>
    </p:spTree>
    <p:extLst>
      <p:ext uri="{BB962C8B-B14F-4D97-AF65-F5344CB8AC3E}">
        <p14:creationId xmlns:p14="http://schemas.microsoft.com/office/powerpoint/2010/main" val="30165097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topptekst 3"/>
          <p:cNvSpPr>
            <a:spLocks noGrp="1"/>
          </p:cNvSpPr>
          <p:nvPr>
            <p:ph type="hdr" sz="quarter"/>
          </p:nvPr>
        </p:nvSpPr>
        <p:spPr/>
        <p:txBody>
          <a:bodyPr/>
          <a:lstStyle/>
          <a:p>
            <a:r>
              <a:rPr lang="nb-NO"/>
              <a:t>Mars10_PFA_Minus</a:t>
            </a:r>
          </a:p>
        </p:txBody>
      </p:sp>
      <p:sp>
        <p:nvSpPr>
          <p:cNvPr id="5" name="Plassholder for dato 4"/>
          <p:cNvSpPr>
            <a:spLocks noGrp="1"/>
          </p:cNvSpPr>
          <p:nvPr>
            <p:ph type="dt" idx="1"/>
          </p:nvPr>
        </p:nvSpPr>
        <p:spPr/>
        <p:txBody>
          <a:bodyPr/>
          <a:lstStyle/>
          <a:p>
            <a:fld id="{56FB981F-18B0-4B12-B7CE-A8CD4F031E7D}" type="datetime1">
              <a:rPr lang="nb-NO" smtClean="0"/>
              <a:t>09.04.2021</a:t>
            </a:fld>
            <a:endParaRPr lang="nb-NO"/>
          </a:p>
        </p:txBody>
      </p:sp>
      <p:sp>
        <p:nvSpPr>
          <p:cNvPr id="6" name="Plassholder for lysbildenummer 5"/>
          <p:cNvSpPr>
            <a:spLocks noGrp="1"/>
          </p:cNvSpPr>
          <p:nvPr>
            <p:ph type="sldNum" sz="quarter" idx="5"/>
          </p:nvPr>
        </p:nvSpPr>
        <p:spPr/>
        <p:txBody>
          <a:bodyPr/>
          <a:lstStyle/>
          <a:p>
            <a:fld id="{5A3C50D4-982D-4054-8453-CE8F0E42CD8D}" type="slidenum">
              <a:rPr lang="nb-NO" smtClean="0"/>
              <a:t>36</a:t>
            </a:fld>
            <a:endParaRPr lang="nb-NO"/>
          </a:p>
        </p:txBody>
      </p:sp>
    </p:spTree>
    <p:extLst>
      <p:ext uri="{BB962C8B-B14F-4D97-AF65-F5344CB8AC3E}">
        <p14:creationId xmlns:p14="http://schemas.microsoft.com/office/powerpoint/2010/main" val="26647395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Clipart av gulrot er hentet fra: &lt;a </a:t>
            </a:r>
            <a:r>
              <a:rPr lang="nb-NO" dirty="0" err="1"/>
              <a:t>href</a:t>
            </a:r>
            <a:r>
              <a:rPr lang="nb-NO" dirty="0"/>
              <a:t>='https://pngbas.com/images/bt/free-clipart-carrots-6.png'&gt;Image </a:t>
            </a:r>
            <a:r>
              <a:rPr lang="nb-NO" dirty="0" err="1"/>
              <a:t>credit</a:t>
            </a:r>
            <a:r>
              <a:rPr lang="nb-NO" dirty="0"/>
              <a:t>&lt;/a&gt;</a:t>
            </a:r>
          </a:p>
        </p:txBody>
      </p:sp>
      <p:sp>
        <p:nvSpPr>
          <p:cNvPr id="4" name="Plassholder for topptekst 3"/>
          <p:cNvSpPr>
            <a:spLocks noGrp="1"/>
          </p:cNvSpPr>
          <p:nvPr>
            <p:ph type="hdr" sz="quarter"/>
          </p:nvPr>
        </p:nvSpPr>
        <p:spPr/>
        <p:txBody>
          <a:bodyPr/>
          <a:lstStyle/>
          <a:p>
            <a:r>
              <a:rPr lang="nb-NO"/>
              <a:t>Mars10_PFA_Minus</a:t>
            </a:r>
          </a:p>
        </p:txBody>
      </p:sp>
      <p:sp>
        <p:nvSpPr>
          <p:cNvPr id="5" name="Plassholder for dato 4"/>
          <p:cNvSpPr>
            <a:spLocks noGrp="1"/>
          </p:cNvSpPr>
          <p:nvPr>
            <p:ph type="dt" idx="1"/>
          </p:nvPr>
        </p:nvSpPr>
        <p:spPr/>
        <p:txBody>
          <a:bodyPr/>
          <a:lstStyle/>
          <a:p>
            <a:fld id="{56FB981F-18B0-4B12-B7CE-A8CD4F031E7D}" type="datetime1">
              <a:rPr lang="nb-NO" smtClean="0"/>
              <a:t>09.04.2021</a:t>
            </a:fld>
            <a:endParaRPr lang="nb-NO"/>
          </a:p>
        </p:txBody>
      </p:sp>
      <p:sp>
        <p:nvSpPr>
          <p:cNvPr id="6" name="Plassholder for lysbildenummer 5"/>
          <p:cNvSpPr>
            <a:spLocks noGrp="1"/>
          </p:cNvSpPr>
          <p:nvPr>
            <p:ph type="sldNum" sz="quarter" idx="5"/>
          </p:nvPr>
        </p:nvSpPr>
        <p:spPr/>
        <p:txBody>
          <a:bodyPr/>
          <a:lstStyle/>
          <a:p>
            <a:fld id="{5A3C50D4-982D-4054-8453-CE8F0E42CD8D}" type="slidenum">
              <a:rPr lang="nb-NO" smtClean="0"/>
              <a:t>37</a:t>
            </a:fld>
            <a:endParaRPr lang="nb-NO"/>
          </a:p>
        </p:txBody>
      </p:sp>
    </p:spTree>
    <p:extLst>
      <p:ext uri="{BB962C8B-B14F-4D97-AF65-F5344CB8AC3E}">
        <p14:creationId xmlns:p14="http://schemas.microsoft.com/office/powerpoint/2010/main" val="1184105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http://www.diva-portal.se/smash/get/diva2:1167099/FULLTEXT01.pdf</a:t>
            </a:r>
          </a:p>
          <a:p>
            <a:endParaRPr lang="nb-NO" dirty="0"/>
          </a:p>
        </p:txBody>
      </p:sp>
      <p:sp>
        <p:nvSpPr>
          <p:cNvPr id="4" name="Plassholder for topptekst 3"/>
          <p:cNvSpPr>
            <a:spLocks noGrp="1"/>
          </p:cNvSpPr>
          <p:nvPr>
            <p:ph type="hdr" sz="quarter" idx="10"/>
          </p:nvPr>
        </p:nvSpPr>
        <p:spPr/>
        <p:txBody>
          <a:bodyPr/>
          <a:lstStyle/>
          <a:p>
            <a:r>
              <a:rPr lang="nb-NO"/>
              <a:t>StavFOP_febr4</a:t>
            </a:r>
          </a:p>
        </p:txBody>
      </p:sp>
      <p:sp>
        <p:nvSpPr>
          <p:cNvPr id="5" name="Plassholder for dato 4"/>
          <p:cNvSpPr>
            <a:spLocks noGrp="1"/>
          </p:cNvSpPr>
          <p:nvPr>
            <p:ph type="dt" idx="11"/>
          </p:nvPr>
        </p:nvSpPr>
        <p:spPr/>
        <p:txBody>
          <a:bodyPr/>
          <a:lstStyle/>
          <a:p>
            <a:fld id="{04059230-4A8A-43EA-8F5B-7AD78C84705A}" type="datetime1">
              <a:rPr lang="nb-NO" smtClean="0"/>
              <a:t>09.04.2021</a:t>
            </a:fld>
            <a:endParaRPr lang="nb-NO"/>
          </a:p>
        </p:txBody>
      </p:sp>
      <p:sp>
        <p:nvSpPr>
          <p:cNvPr id="6" name="Plassholder for lysbildenummer 5"/>
          <p:cNvSpPr>
            <a:spLocks noGrp="1"/>
          </p:cNvSpPr>
          <p:nvPr>
            <p:ph type="sldNum" sz="quarter" idx="12"/>
          </p:nvPr>
        </p:nvSpPr>
        <p:spPr/>
        <p:txBody>
          <a:bodyPr/>
          <a:lstStyle/>
          <a:p>
            <a:fld id="{D7FC6894-3078-462D-B177-EE9A000DA80E}" type="slidenum">
              <a:rPr lang="nb-NO" smtClean="0"/>
              <a:pPr/>
              <a:t>38</a:t>
            </a:fld>
            <a:endParaRPr lang="nb-NO"/>
          </a:p>
        </p:txBody>
      </p:sp>
    </p:spTree>
    <p:extLst>
      <p:ext uri="{BB962C8B-B14F-4D97-AF65-F5344CB8AC3E}">
        <p14:creationId xmlns:p14="http://schemas.microsoft.com/office/powerpoint/2010/main" val="16902404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Kilde:</a:t>
            </a:r>
          </a:p>
          <a:p>
            <a:r>
              <a:rPr lang="nb-NO" dirty="0"/>
              <a:t>Tall fra SSB, bestilt av Pensjonsutvalget for alle høsten 2020.</a:t>
            </a:r>
          </a:p>
          <a:p>
            <a:r>
              <a:rPr lang="nb-NO" dirty="0"/>
              <a:t>https://pensjonforalle.no/pfas-pensjonsutvalg.html</a:t>
            </a:r>
          </a:p>
        </p:txBody>
      </p:sp>
      <p:sp>
        <p:nvSpPr>
          <p:cNvPr id="4" name="Plassholder for lysbildenummer 3"/>
          <p:cNvSpPr>
            <a:spLocks noGrp="1"/>
          </p:cNvSpPr>
          <p:nvPr>
            <p:ph type="sldNum" sz="quarter" idx="5"/>
          </p:nvPr>
        </p:nvSpPr>
        <p:spPr/>
        <p:txBody>
          <a:bodyPr/>
          <a:lstStyle/>
          <a:p>
            <a:fld id="{5A3C50D4-982D-4054-8453-CE8F0E42CD8D}" type="slidenum">
              <a:rPr lang="nb-NO" smtClean="0"/>
              <a:t>39</a:t>
            </a:fld>
            <a:endParaRPr lang="nb-NO"/>
          </a:p>
        </p:txBody>
      </p:sp>
      <p:sp>
        <p:nvSpPr>
          <p:cNvPr id="5" name="Plassholder for dato 4">
            <a:extLst>
              <a:ext uri="{FF2B5EF4-FFF2-40B4-BE49-F238E27FC236}">
                <a16:creationId xmlns:a16="http://schemas.microsoft.com/office/drawing/2014/main" id="{007CF191-8B2B-4721-B9F7-2EC2700CE693}"/>
              </a:ext>
            </a:extLst>
          </p:cNvPr>
          <p:cNvSpPr>
            <a:spLocks noGrp="1"/>
          </p:cNvSpPr>
          <p:nvPr>
            <p:ph type="dt" idx="1"/>
          </p:nvPr>
        </p:nvSpPr>
        <p:spPr/>
        <p:txBody>
          <a:bodyPr/>
          <a:lstStyle/>
          <a:p>
            <a:fld id="{9603B5D2-0DAF-4F77-AA8D-ACDD2445E2B0}" type="datetime1">
              <a:rPr lang="nb-NO" smtClean="0"/>
              <a:t>09.04.2021</a:t>
            </a:fld>
            <a:endParaRPr lang="nb-NO"/>
          </a:p>
        </p:txBody>
      </p:sp>
      <p:sp>
        <p:nvSpPr>
          <p:cNvPr id="6" name="Plassholder for topptekst 5">
            <a:extLst>
              <a:ext uri="{FF2B5EF4-FFF2-40B4-BE49-F238E27FC236}">
                <a16:creationId xmlns:a16="http://schemas.microsoft.com/office/drawing/2014/main" id="{FD11CCE4-9C40-4F21-A7F1-3D629D914051}"/>
              </a:ext>
            </a:extLst>
          </p:cNvPr>
          <p:cNvSpPr>
            <a:spLocks noGrp="1"/>
          </p:cNvSpPr>
          <p:nvPr>
            <p:ph type="hdr" sz="quarter"/>
          </p:nvPr>
        </p:nvSpPr>
        <p:spPr/>
        <p:txBody>
          <a:bodyPr/>
          <a:lstStyle/>
          <a:p>
            <a:r>
              <a:rPr lang="nb-NO"/>
              <a:t>Mars10_PFA_Minus</a:t>
            </a:r>
          </a:p>
        </p:txBody>
      </p:sp>
    </p:spTree>
    <p:extLst>
      <p:ext uri="{BB962C8B-B14F-4D97-AF65-F5344CB8AC3E}">
        <p14:creationId xmlns:p14="http://schemas.microsoft.com/office/powerpoint/2010/main" val="31758379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prstClr val="black"/>
                </a:solidFill>
                <a:latin typeface="+mn-lt"/>
              </a:rPr>
              <a:t>http://www.forskningsradet.no/prognett-evapen/Nyheter/Norge_et_laboratorium_for_eldrebolgen/1254020299570?lang=no</a:t>
            </a:r>
          </a:p>
          <a:p>
            <a:endParaRPr lang="nb-NO" dirty="0"/>
          </a:p>
          <a:p>
            <a:r>
              <a:rPr lang="nb-NO" dirty="0"/>
              <a:t>Lesetips:</a:t>
            </a:r>
          </a:p>
          <a:p>
            <a:r>
              <a:rPr lang="nb-NO" dirty="0"/>
              <a:t>Ebba skriver kort i forkant av LOs evaluering av pensjonsreformen: http://www.ebbawergeland.no/artikler/friske_hoytlonte_menn.html</a:t>
            </a:r>
          </a:p>
          <a:p>
            <a:endParaRPr lang="nb-NO" dirty="0"/>
          </a:p>
        </p:txBody>
      </p:sp>
      <p:sp>
        <p:nvSpPr>
          <p:cNvPr id="4" name="Plassholder for topptekst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Calibri"/>
                <a:ea typeface="+mn-ea"/>
                <a:cs typeface="+mn-cs"/>
              </a:rPr>
              <a:t>StavFOP_febr4</a:t>
            </a:r>
          </a:p>
        </p:txBody>
      </p:sp>
      <p:sp>
        <p:nvSpPr>
          <p:cNvPr id="5" name="Plassholder for dato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1D937-25EF-4B13-A985-811D1A7A3444}" type="datetime1">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09.04.2021</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Plassholder for lysbilde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C6894-3078-462D-B177-EE9A000DA80E}"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5470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pic>
        <p:nvPicPr>
          <p:cNvPr id="7" name="Bilde 6"/>
          <p:cNvPicPr>
            <a:picLocks noChangeAspect="1"/>
          </p:cNvPicPr>
          <p:nvPr/>
        </p:nvPicPr>
        <p:blipFill>
          <a:blip r:embed="rId3"/>
          <a:stretch>
            <a:fillRect/>
          </a:stretch>
        </p:blipFill>
        <p:spPr>
          <a:xfrm>
            <a:off x="599209" y="4947985"/>
            <a:ext cx="4581461" cy="2392672"/>
          </a:xfrm>
          <a:prstGeom prst="rect">
            <a:avLst/>
          </a:prstGeom>
        </p:spPr>
      </p:pic>
      <p:sp>
        <p:nvSpPr>
          <p:cNvPr id="3" name="Plassholder for notater 2"/>
          <p:cNvSpPr>
            <a:spLocks noGrp="1"/>
          </p:cNvSpPr>
          <p:nvPr>
            <p:ph type="body" idx="1"/>
          </p:nvPr>
        </p:nvSpPr>
        <p:spPr/>
        <p:txBody>
          <a:bodyPr/>
          <a:lstStyle/>
          <a:p>
            <a:r>
              <a:rPr lang="nb-NO" dirty="0"/>
              <a:t>Notater: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Amtmann Jørgen Aall var den første som forslo alderstrygd  i Stortinget (1845).</a:t>
            </a:r>
          </a:p>
          <a:p>
            <a:endParaRPr lang="nb-NO" dirty="0"/>
          </a:p>
          <a:p>
            <a:endParaRPr lang="nb-NO" dirty="0"/>
          </a:p>
          <a:p>
            <a:r>
              <a:rPr lang="nb-NO" dirty="0"/>
              <a:t>Les mer her:</a:t>
            </a:r>
          </a:p>
          <a:p>
            <a:r>
              <a:rPr lang="nb-NO" dirty="0"/>
              <a:t>https://www.idunn.no/tidsskrift_for_omsorgsforskning/2019/01/omsorgens_roetter_et_historisk_blikk</a:t>
            </a:r>
          </a:p>
          <a:p>
            <a:endParaRPr lang="nb-NO" dirty="0"/>
          </a:p>
        </p:txBody>
      </p:sp>
      <p:sp>
        <p:nvSpPr>
          <p:cNvPr id="4" name="Plassholder for topptekst 3"/>
          <p:cNvSpPr>
            <a:spLocks noGrp="1"/>
          </p:cNvSpPr>
          <p:nvPr>
            <p:ph type="hdr" sz="quarter" idx="10"/>
          </p:nvPr>
        </p:nvSpPr>
        <p:spPr/>
        <p:txBody>
          <a:bodyPr/>
          <a:lstStyle/>
          <a:p>
            <a:r>
              <a:rPr lang="nb-NO" dirty="0"/>
              <a:t>StavFOP_febr4</a:t>
            </a:r>
          </a:p>
        </p:txBody>
      </p:sp>
      <p:sp>
        <p:nvSpPr>
          <p:cNvPr id="5" name="Plassholder for dato 4"/>
          <p:cNvSpPr>
            <a:spLocks noGrp="1"/>
          </p:cNvSpPr>
          <p:nvPr>
            <p:ph type="dt" idx="11"/>
          </p:nvPr>
        </p:nvSpPr>
        <p:spPr/>
        <p:txBody>
          <a:bodyPr/>
          <a:lstStyle/>
          <a:p>
            <a:fld id="{046ED8B4-C9C1-4D6F-ABE5-727453674B5C}" type="datetime1">
              <a:rPr lang="nb-NO" smtClean="0"/>
              <a:t>09.04.2021</a:t>
            </a:fld>
            <a:endParaRPr lang="nb-NO" dirty="0"/>
          </a:p>
        </p:txBody>
      </p:sp>
      <p:sp>
        <p:nvSpPr>
          <p:cNvPr id="6" name="Plassholder for lysbildenummer 5"/>
          <p:cNvSpPr>
            <a:spLocks noGrp="1"/>
          </p:cNvSpPr>
          <p:nvPr>
            <p:ph type="sldNum" sz="quarter" idx="12"/>
          </p:nvPr>
        </p:nvSpPr>
        <p:spPr/>
        <p:txBody>
          <a:bodyPr/>
          <a:lstStyle/>
          <a:p>
            <a:fld id="{D7FC6894-3078-462D-B177-EE9A000DA80E}" type="slidenum">
              <a:rPr lang="nb-NO" smtClean="0"/>
              <a:pPr/>
              <a:t>4</a:t>
            </a:fld>
            <a:endParaRPr lang="nb-NO" dirty="0"/>
          </a:p>
        </p:txBody>
      </p:sp>
    </p:spTree>
    <p:extLst>
      <p:ext uri="{BB962C8B-B14F-4D97-AF65-F5344CB8AC3E}">
        <p14:creationId xmlns:p14="http://schemas.microsoft.com/office/powerpoint/2010/main" val="6015370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Og ikke bli motløs, det er mange grunner til at det må komme et pensjonsopprør. Les mer her:</a:t>
            </a:r>
          </a:p>
          <a:p>
            <a:r>
              <a:rPr lang="nb-NO"/>
              <a:t>http://www.ebbawergeland.no/artikler/pensjonsopproret.html</a:t>
            </a:r>
          </a:p>
          <a:p>
            <a:endParaRPr lang="nb-NO"/>
          </a:p>
        </p:txBody>
      </p:sp>
      <p:sp>
        <p:nvSpPr>
          <p:cNvPr id="4" name="Plassholder for lysbildenummer 3"/>
          <p:cNvSpPr>
            <a:spLocks noGrp="1"/>
          </p:cNvSpPr>
          <p:nvPr>
            <p:ph type="sldNum" sz="quarter" idx="5"/>
          </p:nvPr>
        </p:nvSpPr>
        <p:spPr/>
        <p:txBody>
          <a:bodyPr/>
          <a:lstStyle/>
          <a:p>
            <a:fld id="{5A3C50D4-982D-4054-8453-CE8F0E42CD8D}" type="slidenum">
              <a:rPr lang="nb-NO" smtClean="0"/>
              <a:t>41</a:t>
            </a:fld>
            <a:endParaRPr lang="nb-NO"/>
          </a:p>
        </p:txBody>
      </p:sp>
      <p:sp>
        <p:nvSpPr>
          <p:cNvPr id="5" name="Plassholder for dato 4">
            <a:extLst>
              <a:ext uri="{FF2B5EF4-FFF2-40B4-BE49-F238E27FC236}">
                <a16:creationId xmlns:a16="http://schemas.microsoft.com/office/drawing/2014/main" id="{77322CA0-E0BC-46D4-AE70-F7C949AAB4EA}"/>
              </a:ext>
            </a:extLst>
          </p:cNvPr>
          <p:cNvSpPr>
            <a:spLocks noGrp="1"/>
          </p:cNvSpPr>
          <p:nvPr>
            <p:ph type="dt" idx="1"/>
          </p:nvPr>
        </p:nvSpPr>
        <p:spPr/>
        <p:txBody>
          <a:bodyPr/>
          <a:lstStyle/>
          <a:p>
            <a:fld id="{BCB9D30D-6B89-4112-BB9A-FFEF47E465F3}" type="datetime1">
              <a:rPr lang="nb-NO" smtClean="0"/>
              <a:t>09.04.2021</a:t>
            </a:fld>
            <a:endParaRPr lang="nb-NO"/>
          </a:p>
        </p:txBody>
      </p:sp>
      <p:sp>
        <p:nvSpPr>
          <p:cNvPr id="6" name="Plassholder for topptekst 5">
            <a:extLst>
              <a:ext uri="{FF2B5EF4-FFF2-40B4-BE49-F238E27FC236}">
                <a16:creationId xmlns:a16="http://schemas.microsoft.com/office/drawing/2014/main" id="{D03596E7-9AB7-4923-93ED-F1FC2D48A4FE}"/>
              </a:ext>
            </a:extLst>
          </p:cNvPr>
          <p:cNvSpPr>
            <a:spLocks noGrp="1"/>
          </p:cNvSpPr>
          <p:nvPr>
            <p:ph type="hdr" sz="quarter"/>
          </p:nvPr>
        </p:nvSpPr>
        <p:spPr/>
        <p:txBody>
          <a:bodyPr/>
          <a:lstStyle/>
          <a:p>
            <a:r>
              <a:rPr lang="nb-NO"/>
              <a:t>Mars10_PFA_Minus</a:t>
            </a:r>
          </a:p>
        </p:txBody>
      </p:sp>
    </p:spTree>
    <p:extLst>
      <p:ext uri="{BB962C8B-B14F-4D97-AF65-F5344CB8AC3E}">
        <p14:creationId xmlns:p14="http://schemas.microsoft.com/office/powerpoint/2010/main" val="24242494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topptekst 3"/>
          <p:cNvSpPr>
            <a:spLocks noGrp="1"/>
          </p:cNvSpPr>
          <p:nvPr>
            <p:ph type="hdr" sz="quarter"/>
          </p:nvPr>
        </p:nvSpPr>
        <p:spPr/>
        <p:txBody>
          <a:bodyPr/>
          <a:lstStyle/>
          <a:p>
            <a:r>
              <a:rPr lang="nb-NO"/>
              <a:t>Mars10_PFA_Minus</a:t>
            </a:r>
          </a:p>
        </p:txBody>
      </p:sp>
      <p:sp>
        <p:nvSpPr>
          <p:cNvPr id="5" name="Plassholder for dato 4"/>
          <p:cNvSpPr>
            <a:spLocks noGrp="1"/>
          </p:cNvSpPr>
          <p:nvPr>
            <p:ph type="dt" idx="1"/>
          </p:nvPr>
        </p:nvSpPr>
        <p:spPr/>
        <p:txBody>
          <a:bodyPr/>
          <a:lstStyle/>
          <a:p>
            <a:fld id="{56FB981F-18B0-4B12-B7CE-A8CD4F031E7D}" type="datetime1">
              <a:rPr lang="nb-NO" smtClean="0"/>
              <a:t>09.04.2021</a:t>
            </a:fld>
            <a:endParaRPr lang="nb-NO"/>
          </a:p>
        </p:txBody>
      </p:sp>
      <p:sp>
        <p:nvSpPr>
          <p:cNvPr id="6" name="Plassholder for lysbildenummer 5"/>
          <p:cNvSpPr>
            <a:spLocks noGrp="1"/>
          </p:cNvSpPr>
          <p:nvPr>
            <p:ph type="sldNum" sz="quarter" idx="5"/>
          </p:nvPr>
        </p:nvSpPr>
        <p:spPr/>
        <p:txBody>
          <a:bodyPr/>
          <a:lstStyle/>
          <a:p>
            <a:fld id="{5A3C50D4-982D-4054-8453-CE8F0E42CD8D}" type="slidenum">
              <a:rPr lang="nb-NO" smtClean="0"/>
              <a:t>42</a:t>
            </a:fld>
            <a:endParaRPr lang="nb-NO"/>
          </a:p>
        </p:txBody>
      </p:sp>
    </p:spTree>
    <p:extLst>
      <p:ext uri="{BB962C8B-B14F-4D97-AF65-F5344CB8AC3E}">
        <p14:creationId xmlns:p14="http://schemas.microsoft.com/office/powerpoint/2010/main" val="2411097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endParaRPr lang="nb-NO" dirty="0"/>
          </a:p>
          <a:p>
            <a:r>
              <a:rPr lang="nb-NO" dirty="0"/>
              <a:t>Les mer om Christian Holtermann Knudsen: https://no.wikipedia.org/wiki/Christian_Holtermann_Knudsen</a:t>
            </a:r>
          </a:p>
          <a:p>
            <a:endParaRPr lang="nb-NO" dirty="0"/>
          </a:p>
          <a:p>
            <a:r>
              <a:rPr lang="nb-NO" dirty="0"/>
              <a:t>Du kan også lese mer av Holtermann Knudsen i Ebba Wergelands bok «Arbeidsmiljøloven, sykefraværet og sekstimersdagen», artikler i utvalg. Boka kan lastes ned i </a:t>
            </a:r>
            <a:r>
              <a:rPr lang="nb-NO" dirty="0" err="1"/>
              <a:t>pdf</a:t>
            </a:r>
            <a:r>
              <a:rPr lang="nb-NO" dirty="0"/>
              <a:t>-format her: http://www.ebbawergeland.no/boker/artikler_i_utvalg.html</a:t>
            </a:r>
          </a:p>
          <a:p>
            <a:endParaRPr lang="nb-NO" dirty="0"/>
          </a:p>
          <a:p>
            <a:endParaRPr lang="nb-NO" dirty="0"/>
          </a:p>
        </p:txBody>
      </p:sp>
      <p:sp>
        <p:nvSpPr>
          <p:cNvPr id="4" name="Plassholder for topptekst 3"/>
          <p:cNvSpPr>
            <a:spLocks noGrp="1"/>
          </p:cNvSpPr>
          <p:nvPr>
            <p:ph type="hdr" sz="quarter" idx="10"/>
          </p:nvPr>
        </p:nvSpPr>
        <p:spPr/>
        <p:txBody>
          <a:bodyPr/>
          <a:lstStyle/>
          <a:p>
            <a:r>
              <a:rPr lang="nb-NO"/>
              <a:t>StavFOP_febr4</a:t>
            </a:r>
          </a:p>
        </p:txBody>
      </p:sp>
      <p:sp>
        <p:nvSpPr>
          <p:cNvPr id="5" name="Plassholder for dato 4"/>
          <p:cNvSpPr>
            <a:spLocks noGrp="1"/>
          </p:cNvSpPr>
          <p:nvPr>
            <p:ph type="dt" idx="11"/>
          </p:nvPr>
        </p:nvSpPr>
        <p:spPr/>
        <p:txBody>
          <a:bodyPr/>
          <a:lstStyle/>
          <a:p>
            <a:fld id="{4BAE1612-EE61-4669-B340-F2630889A217}" type="datetime1">
              <a:rPr lang="nb-NO" smtClean="0"/>
              <a:t>09.04.2021</a:t>
            </a:fld>
            <a:endParaRPr lang="nb-NO"/>
          </a:p>
        </p:txBody>
      </p:sp>
      <p:sp>
        <p:nvSpPr>
          <p:cNvPr id="6" name="Plassholder for lysbildenummer 5"/>
          <p:cNvSpPr>
            <a:spLocks noGrp="1"/>
          </p:cNvSpPr>
          <p:nvPr>
            <p:ph type="sldNum" sz="quarter" idx="12"/>
          </p:nvPr>
        </p:nvSpPr>
        <p:spPr/>
        <p:txBody>
          <a:bodyPr/>
          <a:lstStyle/>
          <a:p>
            <a:fld id="{D7FC6894-3078-462D-B177-EE9A000DA80E}" type="slidenum">
              <a:rPr lang="nb-NO" smtClean="0"/>
              <a:pPr/>
              <a:t>5</a:t>
            </a:fld>
            <a:endParaRPr lang="nb-NO"/>
          </a:p>
        </p:txBody>
      </p:sp>
    </p:spTree>
    <p:extLst>
      <p:ext uri="{BB962C8B-B14F-4D97-AF65-F5344CB8AC3E}">
        <p14:creationId xmlns:p14="http://schemas.microsoft.com/office/powerpoint/2010/main" val="66302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Kilde: </a:t>
            </a:r>
            <a:r>
              <a:rPr lang="nb-NO" sz="1200" b="1" i="0" kern="1200" dirty="0">
                <a:solidFill>
                  <a:schemeClr val="tx1"/>
                </a:solidFill>
                <a:effectLst/>
                <a:latin typeface="+mn-lt"/>
                <a:ea typeface="+mn-ea"/>
                <a:cs typeface="+mn-cs"/>
              </a:rPr>
              <a:t> </a:t>
            </a:r>
          </a:p>
          <a:p>
            <a:r>
              <a:rPr lang="nb-NO" sz="1200" b="0" i="0" kern="1200" dirty="0">
                <a:solidFill>
                  <a:schemeClr val="tx1"/>
                </a:solidFill>
                <a:effectLst/>
                <a:latin typeface="+mn-lt"/>
                <a:ea typeface="+mn-ea"/>
                <a:cs typeface="+mn-cs"/>
              </a:rPr>
              <a:t>Innstilling III. </a:t>
            </a:r>
            <a:r>
              <a:rPr lang="nb-NO" sz="1200" b="0" i="1" kern="1200" dirty="0">
                <a:solidFill>
                  <a:schemeClr val="tx1"/>
                </a:solidFill>
                <a:effectLst/>
                <a:latin typeface="+mn-lt"/>
                <a:ea typeface="+mn-ea"/>
                <a:cs typeface="+mn-cs"/>
              </a:rPr>
              <a:t>Lov om alderstrygd</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Ot.prp</a:t>
            </a:r>
            <a:r>
              <a:rPr lang="nb-NO" sz="1200" b="0" i="0" kern="1200" dirty="0">
                <a:solidFill>
                  <a:schemeClr val="tx1"/>
                </a:solidFill>
                <a:effectLst/>
                <a:latin typeface="+mn-lt"/>
                <a:ea typeface="+mn-ea"/>
                <a:cs typeface="+mn-cs"/>
              </a:rPr>
              <a:t> 59, Sosialdepartementet 1936, side 3–5 og 19.</a:t>
            </a:r>
            <a:endParaRPr lang="nb-NO" dirty="0"/>
          </a:p>
          <a:p>
            <a:endParaRPr lang="nb-NO" dirty="0"/>
          </a:p>
          <a:p>
            <a:endParaRPr lang="nb-NO" dirty="0"/>
          </a:p>
          <a:p>
            <a:r>
              <a:rPr lang="nb-NO" dirty="0"/>
              <a:t>Les mer om sosiallovkomiteen og utvikling av pensjon i Norge i denne </a:t>
            </a:r>
            <a:r>
              <a:rPr lang="nb-NO" dirty="0" err="1"/>
              <a:t>artkkelen</a:t>
            </a:r>
            <a:r>
              <a:rPr lang="nb-NO" dirty="0"/>
              <a:t>: http://www.ebbawergeland.no/artikler/rettferdig_pensjon.html</a:t>
            </a:r>
          </a:p>
          <a:p>
            <a:endParaRPr lang="nb-NO" dirty="0"/>
          </a:p>
        </p:txBody>
      </p:sp>
      <p:sp>
        <p:nvSpPr>
          <p:cNvPr id="4" name="Plassholder for topptekst 3"/>
          <p:cNvSpPr>
            <a:spLocks noGrp="1"/>
          </p:cNvSpPr>
          <p:nvPr>
            <p:ph type="hdr" sz="quarter" idx="10"/>
          </p:nvPr>
        </p:nvSpPr>
        <p:spPr/>
        <p:txBody>
          <a:bodyPr/>
          <a:lstStyle/>
          <a:p>
            <a:r>
              <a:rPr lang="nb-NO" dirty="0"/>
              <a:t>StavFOP_febr4</a:t>
            </a:r>
          </a:p>
        </p:txBody>
      </p:sp>
      <p:sp>
        <p:nvSpPr>
          <p:cNvPr id="5" name="Plassholder for dato 4"/>
          <p:cNvSpPr>
            <a:spLocks noGrp="1"/>
          </p:cNvSpPr>
          <p:nvPr>
            <p:ph type="dt" idx="11"/>
          </p:nvPr>
        </p:nvSpPr>
        <p:spPr/>
        <p:txBody>
          <a:bodyPr/>
          <a:lstStyle/>
          <a:p>
            <a:fld id="{C426F0F7-4147-4F50-A899-989556E74A99}" type="datetime1">
              <a:rPr lang="nb-NO" smtClean="0"/>
              <a:t>09.04.2021</a:t>
            </a:fld>
            <a:endParaRPr lang="nb-NO" dirty="0"/>
          </a:p>
        </p:txBody>
      </p:sp>
      <p:sp>
        <p:nvSpPr>
          <p:cNvPr id="6" name="Plassholder for lysbildenummer 5"/>
          <p:cNvSpPr>
            <a:spLocks noGrp="1"/>
          </p:cNvSpPr>
          <p:nvPr>
            <p:ph type="sldNum" sz="quarter" idx="12"/>
          </p:nvPr>
        </p:nvSpPr>
        <p:spPr/>
        <p:txBody>
          <a:bodyPr/>
          <a:lstStyle/>
          <a:p>
            <a:fld id="{D7FC6894-3078-462D-B177-EE9A000DA80E}" type="slidenum">
              <a:rPr lang="nb-NO" smtClean="0"/>
              <a:pPr/>
              <a:t>6</a:t>
            </a:fld>
            <a:endParaRPr lang="nb-NO" dirty="0"/>
          </a:p>
        </p:txBody>
      </p:sp>
    </p:spTree>
    <p:extLst>
      <p:ext uri="{BB962C8B-B14F-4D97-AF65-F5344CB8AC3E}">
        <p14:creationId xmlns:p14="http://schemas.microsoft.com/office/powerpoint/2010/main" val="2273325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deg som liker å sette årstall på ting, er det en grundig oversikt her:</a:t>
            </a:r>
          </a:p>
          <a:p>
            <a:r>
              <a:rPr lang="nb-NO" dirty="0"/>
              <a:t>https://www.arbeidslivet.no/Velferd/Pensjon/Pensjon-og-arstall/</a:t>
            </a:r>
          </a:p>
          <a:p>
            <a:endParaRPr lang="nb-NO" dirty="0"/>
          </a:p>
          <a:p>
            <a:endParaRPr lang="nb-NO" dirty="0"/>
          </a:p>
        </p:txBody>
      </p:sp>
      <p:sp>
        <p:nvSpPr>
          <p:cNvPr id="4" name="Plassholder for topptekst 3"/>
          <p:cNvSpPr>
            <a:spLocks noGrp="1"/>
          </p:cNvSpPr>
          <p:nvPr>
            <p:ph type="hdr" sz="quarter"/>
          </p:nvPr>
        </p:nvSpPr>
        <p:spPr/>
        <p:txBody>
          <a:bodyPr/>
          <a:lstStyle/>
          <a:p>
            <a:r>
              <a:rPr lang="nb-NO"/>
              <a:t>Mars10_PFA_Minus</a:t>
            </a:r>
          </a:p>
        </p:txBody>
      </p:sp>
      <p:sp>
        <p:nvSpPr>
          <p:cNvPr id="5" name="Plassholder for dato 4"/>
          <p:cNvSpPr>
            <a:spLocks noGrp="1"/>
          </p:cNvSpPr>
          <p:nvPr>
            <p:ph type="dt" idx="1"/>
          </p:nvPr>
        </p:nvSpPr>
        <p:spPr/>
        <p:txBody>
          <a:bodyPr/>
          <a:lstStyle/>
          <a:p>
            <a:fld id="{56FB981F-18B0-4B12-B7CE-A8CD4F031E7D}" type="datetime1">
              <a:rPr lang="nb-NO" smtClean="0"/>
              <a:t>09.04.2021</a:t>
            </a:fld>
            <a:endParaRPr lang="nb-NO"/>
          </a:p>
        </p:txBody>
      </p:sp>
      <p:sp>
        <p:nvSpPr>
          <p:cNvPr id="6" name="Plassholder for lysbildenummer 5"/>
          <p:cNvSpPr>
            <a:spLocks noGrp="1"/>
          </p:cNvSpPr>
          <p:nvPr>
            <p:ph type="sldNum" sz="quarter" idx="5"/>
          </p:nvPr>
        </p:nvSpPr>
        <p:spPr/>
        <p:txBody>
          <a:bodyPr/>
          <a:lstStyle/>
          <a:p>
            <a:fld id="{5A3C50D4-982D-4054-8453-CE8F0E42CD8D}" type="slidenum">
              <a:rPr lang="nb-NO" smtClean="0"/>
              <a:t>7</a:t>
            </a:fld>
            <a:endParaRPr lang="nb-NO"/>
          </a:p>
        </p:txBody>
      </p:sp>
    </p:spTree>
    <p:extLst>
      <p:ext uri="{BB962C8B-B14F-4D97-AF65-F5344CB8AC3E}">
        <p14:creationId xmlns:p14="http://schemas.microsoft.com/office/powerpoint/2010/main" val="3084941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Notater:</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Vi kan ikke si absolutt alt om pensjonsreformen i dag, men vi skal se på noen sentrale elementer. Og noe av det mest sentrale er hvordan finansiering flyttes fra fellesskapet til den enkelte – og med det en gavepakke til bank og forsikring</a:t>
            </a:r>
            <a:endParaRPr lang="nb-NO" dirty="0"/>
          </a:p>
        </p:txBody>
      </p:sp>
      <p:sp>
        <p:nvSpPr>
          <p:cNvPr id="4" name="Plassholder for topptekst 3"/>
          <p:cNvSpPr>
            <a:spLocks noGrp="1"/>
          </p:cNvSpPr>
          <p:nvPr>
            <p:ph type="hdr" sz="quarter"/>
          </p:nvPr>
        </p:nvSpPr>
        <p:spPr/>
        <p:txBody>
          <a:bodyPr/>
          <a:lstStyle/>
          <a:p>
            <a:r>
              <a:rPr lang="nb-NO"/>
              <a:t>Mars10_PFA_Minus</a:t>
            </a:r>
          </a:p>
        </p:txBody>
      </p:sp>
      <p:sp>
        <p:nvSpPr>
          <p:cNvPr id="5" name="Plassholder for dato 4"/>
          <p:cNvSpPr>
            <a:spLocks noGrp="1"/>
          </p:cNvSpPr>
          <p:nvPr>
            <p:ph type="dt" idx="1"/>
          </p:nvPr>
        </p:nvSpPr>
        <p:spPr/>
        <p:txBody>
          <a:bodyPr/>
          <a:lstStyle/>
          <a:p>
            <a:fld id="{56FB981F-18B0-4B12-B7CE-A8CD4F031E7D}" type="datetime1">
              <a:rPr lang="nb-NO" smtClean="0"/>
              <a:t>09.04.2021</a:t>
            </a:fld>
            <a:endParaRPr lang="nb-NO"/>
          </a:p>
        </p:txBody>
      </p:sp>
      <p:sp>
        <p:nvSpPr>
          <p:cNvPr id="6" name="Plassholder for lysbildenummer 5"/>
          <p:cNvSpPr>
            <a:spLocks noGrp="1"/>
          </p:cNvSpPr>
          <p:nvPr>
            <p:ph type="sldNum" sz="quarter" idx="5"/>
          </p:nvPr>
        </p:nvSpPr>
        <p:spPr/>
        <p:txBody>
          <a:bodyPr/>
          <a:lstStyle/>
          <a:p>
            <a:fld id="{5A3C50D4-982D-4054-8453-CE8F0E42CD8D}" type="slidenum">
              <a:rPr lang="nb-NO" smtClean="0"/>
              <a:t>8</a:t>
            </a:fld>
            <a:endParaRPr lang="nb-NO"/>
          </a:p>
        </p:txBody>
      </p:sp>
    </p:spTree>
    <p:extLst>
      <p:ext uri="{BB962C8B-B14F-4D97-AF65-F5344CB8AC3E}">
        <p14:creationId xmlns:p14="http://schemas.microsoft.com/office/powerpoint/2010/main" val="843598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601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691963-6BEA-4DD6-AF78-08BCCE713EA8}"/>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31C923AA-B6BB-47AE-91C2-10F4868356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E9204D2-7CF9-402F-98B1-D614939233B6}"/>
              </a:ext>
            </a:extLst>
          </p:cNvPr>
          <p:cNvSpPr>
            <a:spLocks noGrp="1"/>
          </p:cNvSpPr>
          <p:nvPr>
            <p:ph type="dt" sz="half" idx="10"/>
          </p:nvPr>
        </p:nvSpPr>
        <p:spPr/>
        <p:txBody>
          <a:bodyPr/>
          <a:lstStyle/>
          <a:p>
            <a:fld id="{2E7033A8-96E1-476A-83DD-F4EC85AD6D0C}" type="datetimeFigureOut">
              <a:rPr lang="nb-NO" smtClean="0"/>
              <a:t>09.04.2021</a:t>
            </a:fld>
            <a:endParaRPr lang="nb-NO"/>
          </a:p>
        </p:txBody>
      </p:sp>
      <p:sp>
        <p:nvSpPr>
          <p:cNvPr id="5" name="Plassholder for bunntekst 4">
            <a:extLst>
              <a:ext uri="{FF2B5EF4-FFF2-40B4-BE49-F238E27FC236}">
                <a16:creationId xmlns:a16="http://schemas.microsoft.com/office/drawing/2014/main" id="{E3D7DE0C-3C63-4995-B734-27E13CD8137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47DB5AA-35AC-40EE-BF72-B44E4899CAC4}"/>
              </a:ext>
            </a:extLst>
          </p:cNvPr>
          <p:cNvSpPr>
            <a:spLocks noGrp="1"/>
          </p:cNvSpPr>
          <p:nvPr>
            <p:ph type="sldNum" sz="quarter" idx="12"/>
          </p:nvPr>
        </p:nvSpPr>
        <p:spPr/>
        <p:txBody>
          <a:bodyPr/>
          <a:lstStyle/>
          <a:p>
            <a:fld id="{F318F077-42D7-4A8F-9402-03667A359BCA}" type="slidenum">
              <a:rPr lang="nb-NO" smtClean="0"/>
              <a:t>‹#›</a:t>
            </a:fld>
            <a:endParaRPr lang="nb-NO"/>
          </a:p>
        </p:txBody>
      </p:sp>
    </p:spTree>
    <p:extLst>
      <p:ext uri="{BB962C8B-B14F-4D97-AF65-F5344CB8AC3E}">
        <p14:creationId xmlns:p14="http://schemas.microsoft.com/office/powerpoint/2010/main" val="45194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C4DA86-639D-4F1B-A963-BA98E1E1D876}"/>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5B5E4D4-8067-4DDA-A709-357B3BC7C5C6}"/>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58D0061-6DA5-463A-AFB0-1B2D0E439808}"/>
              </a:ext>
            </a:extLst>
          </p:cNvPr>
          <p:cNvSpPr>
            <a:spLocks noGrp="1"/>
          </p:cNvSpPr>
          <p:nvPr>
            <p:ph type="dt" sz="half" idx="10"/>
          </p:nvPr>
        </p:nvSpPr>
        <p:spPr/>
        <p:txBody>
          <a:bodyPr/>
          <a:lstStyle/>
          <a:p>
            <a:fld id="{2E7033A8-96E1-476A-83DD-F4EC85AD6D0C}" type="datetimeFigureOut">
              <a:rPr lang="nb-NO" smtClean="0"/>
              <a:t>09.04.2021</a:t>
            </a:fld>
            <a:endParaRPr lang="nb-NO"/>
          </a:p>
        </p:txBody>
      </p:sp>
      <p:sp>
        <p:nvSpPr>
          <p:cNvPr id="5" name="Plassholder for bunntekst 4">
            <a:extLst>
              <a:ext uri="{FF2B5EF4-FFF2-40B4-BE49-F238E27FC236}">
                <a16:creationId xmlns:a16="http://schemas.microsoft.com/office/drawing/2014/main" id="{D50603C6-F97F-4D64-8A2B-C5CB04ADFB0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3E6BF3B-19FB-49BE-B005-C963A56AE946}"/>
              </a:ext>
            </a:extLst>
          </p:cNvPr>
          <p:cNvSpPr>
            <a:spLocks noGrp="1"/>
          </p:cNvSpPr>
          <p:nvPr>
            <p:ph type="sldNum" sz="quarter" idx="12"/>
          </p:nvPr>
        </p:nvSpPr>
        <p:spPr/>
        <p:txBody>
          <a:bodyPr/>
          <a:lstStyle/>
          <a:p>
            <a:fld id="{F318F077-42D7-4A8F-9402-03667A359BCA}" type="slidenum">
              <a:rPr lang="nb-NO" smtClean="0"/>
              <a:t>‹#›</a:t>
            </a:fld>
            <a:endParaRPr lang="nb-NO"/>
          </a:p>
        </p:txBody>
      </p:sp>
    </p:spTree>
    <p:extLst>
      <p:ext uri="{BB962C8B-B14F-4D97-AF65-F5344CB8AC3E}">
        <p14:creationId xmlns:p14="http://schemas.microsoft.com/office/powerpoint/2010/main" val="1249904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F2CB9929-E7C0-4D8A-87F5-908A713C1180}"/>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7B2978BF-012D-42AC-A662-E969670A007E}"/>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9AD524A-CE9C-4E6D-ABC6-C5A120BBA3BB}"/>
              </a:ext>
            </a:extLst>
          </p:cNvPr>
          <p:cNvSpPr>
            <a:spLocks noGrp="1"/>
          </p:cNvSpPr>
          <p:nvPr>
            <p:ph type="dt" sz="half" idx="10"/>
          </p:nvPr>
        </p:nvSpPr>
        <p:spPr/>
        <p:txBody>
          <a:bodyPr/>
          <a:lstStyle/>
          <a:p>
            <a:fld id="{2E7033A8-96E1-476A-83DD-F4EC85AD6D0C}" type="datetimeFigureOut">
              <a:rPr lang="nb-NO" smtClean="0"/>
              <a:t>09.04.2021</a:t>
            </a:fld>
            <a:endParaRPr lang="nb-NO"/>
          </a:p>
        </p:txBody>
      </p:sp>
      <p:sp>
        <p:nvSpPr>
          <p:cNvPr id="5" name="Plassholder for bunntekst 4">
            <a:extLst>
              <a:ext uri="{FF2B5EF4-FFF2-40B4-BE49-F238E27FC236}">
                <a16:creationId xmlns:a16="http://schemas.microsoft.com/office/drawing/2014/main" id="{0146480B-BC29-4DB1-996D-3260E5CB8B7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9FA968F-3D8C-4165-B28D-E8D1CDEECA4B}"/>
              </a:ext>
            </a:extLst>
          </p:cNvPr>
          <p:cNvSpPr>
            <a:spLocks noGrp="1"/>
          </p:cNvSpPr>
          <p:nvPr>
            <p:ph type="sldNum" sz="quarter" idx="12"/>
          </p:nvPr>
        </p:nvSpPr>
        <p:spPr/>
        <p:txBody>
          <a:bodyPr/>
          <a:lstStyle/>
          <a:p>
            <a:fld id="{F318F077-42D7-4A8F-9402-03667A359BCA}" type="slidenum">
              <a:rPr lang="nb-NO" smtClean="0"/>
              <a:t>‹#›</a:t>
            </a:fld>
            <a:endParaRPr lang="nb-NO"/>
          </a:p>
        </p:txBody>
      </p:sp>
    </p:spTree>
    <p:extLst>
      <p:ext uri="{BB962C8B-B14F-4D97-AF65-F5344CB8AC3E}">
        <p14:creationId xmlns:p14="http://schemas.microsoft.com/office/powerpoint/2010/main" val="250310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70461AB1-3004-4BBA-BA66-298F00C85706}" type="datetimeFigureOut">
              <a:rPr lang="nb-NO" smtClean="0"/>
              <a:pPr/>
              <a:t>09.04.2021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310C6D9-F27B-4895-881E-5C6A253E72D8}" type="slidenum">
              <a:rPr lang="nb-NO" smtClean="0"/>
              <a:pPr/>
              <a:t>‹#›</a:t>
            </a:fld>
            <a:endParaRPr lang="nb-NO"/>
          </a:p>
        </p:txBody>
      </p:sp>
    </p:spTree>
    <p:extLst>
      <p:ext uri="{BB962C8B-B14F-4D97-AF65-F5344CB8AC3E}">
        <p14:creationId xmlns:p14="http://schemas.microsoft.com/office/powerpoint/2010/main" val="2944530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70461AB1-3004-4BBA-BA66-298F00C85706}" type="datetimeFigureOut">
              <a:rPr lang="nb-NO" smtClean="0"/>
              <a:pPr/>
              <a:t>09.04.2021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310C6D9-F27B-4895-881E-5C6A253E72D8}" type="slidenum">
              <a:rPr lang="nb-NO" smtClean="0"/>
              <a:pPr/>
              <a:t>‹#›</a:t>
            </a:fld>
            <a:endParaRPr lang="nb-NO"/>
          </a:p>
        </p:txBody>
      </p:sp>
    </p:spTree>
    <p:extLst>
      <p:ext uri="{BB962C8B-B14F-4D97-AF65-F5344CB8AC3E}">
        <p14:creationId xmlns:p14="http://schemas.microsoft.com/office/powerpoint/2010/main" val="903026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70461AB1-3004-4BBA-BA66-298F00C85706}" type="datetimeFigureOut">
              <a:rPr lang="nb-NO" smtClean="0"/>
              <a:pPr/>
              <a:t>09.04.2021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310C6D9-F27B-4895-881E-5C6A253E72D8}" type="slidenum">
              <a:rPr lang="nb-NO" smtClean="0"/>
              <a:pPr/>
              <a:t>‹#›</a:t>
            </a:fld>
            <a:endParaRPr lang="nb-NO"/>
          </a:p>
        </p:txBody>
      </p:sp>
    </p:spTree>
    <p:extLst>
      <p:ext uri="{BB962C8B-B14F-4D97-AF65-F5344CB8AC3E}">
        <p14:creationId xmlns:p14="http://schemas.microsoft.com/office/powerpoint/2010/main" val="1002022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70461AB1-3004-4BBA-BA66-298F00C85706}" type="datetimeFigureOut">
              <a:rPr lang="nb-NO" smtClean="0"/>
              <a:pPr/>
              <a:t>09.04.2021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8310C6D9-F27B-4895-881E-5C6A253E72D8}" type="slidenum">
              <a:rPr lang="nb-NO" smtClean="0"/>
              <a:pPr/>
              <a:t>‹#›</a:t>
            </a:fld>
            <a:endParaRPr lang="nb-NO"/>
          </a:p>
        </p:txBody>
      </p:sp>
    </p:spTree>
    <p:extLst>
      <p:ext uri="{BB962C8B-B14F-4D97-AF65-F5344CB8AC3E}">
        <p14:creationId xmlns:p14="http://schemas.microsoft.com/office/powerpoint/2010/main" val="2152209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70461AB1-3004-4BBA-BA66-298F00C85706}" type="datetimeFigureOut">
              <a:rPr lang="nb-NO" smtClean="0"/>
              <a:pPr/>
              <a:t>09.04.2021</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8310C6D9-F27B-4895-881E-5C6A253E72D8}" type="slidenum">
              <a:rPr lang="nb-NO" smtClean="0"/>
              <a:pPr/>
              <a:t>‹#›</a:t>
            </a:fld>
            <a:endParaRPr lang="nb-NO"/>
          </a:p>
        </p:txBody>
      </p:sp>
    </p:spTree>
    <p:extLst>
      <p:ext uri="{BB962C8B-B14F-4D97-AF65-F5344CB8AC3E}">
        <p14:creationId xmlns:p14="http://schemas.microsoft.com/office/powerpoint/2010/main" val="2758219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70461AB1-3004-4BBA-BA66-298F00C85706}" type="datetimeFigureOut">
              <a:rPr lang="nb-NO" smtClean="0"/>
              <a:pPr/>
              <a:t>09.04.2021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8310C6D9-F27B-4895-881E-5C6A253E72D8}" type="slidenum">
              <a:rPr lang="nb-NO" smtClean="0"/>
              <a:pPr/>
              <a:t>‹#›</a:t>
            </a:fld>
            <a:endParaRPr lang="nb-NO"/>
          </a:p>
        </p:txBody>
      </p:sp>
    </p:spTree>
    <p:extLst>
      <p:ext uri="{BB962C8B-B14F-4D97-AF65-F5344CB8AC3E}">
        <p14:creationId xmlns:p14="http://schemas.microsoft.com/office/powerpoint/2010/main" val="3926173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70461AB1-3004-4BBA-BA66-298F00C85706}" type="datetimeFigureOut">
              <a:rPr lang="nb-NO" smtClean="0"/>
              <a:pPr/>
              <a:t>09.04.2021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8310C6D9-F27B-4895-881E-5C6A253E72D8}" type="slidenum">
              <a:rPr lang="nb-NO" smtClean="0"/>
              <a:pPr/>
              <a:t>‹#›</a:t>
            </a:fld>
            <a:endParaRPr lang="nb-NO"/>
          </a:p>
        </p:txBody>
      </p:sp>
    </p:spTree>
    <p:extLst>
      <p:ext uri="{BB962C8B-B14F-4D97-AF65-F5344CB8AC3E}">
        <p14:creationId xmlns:p14="http://schemas.microsoft.com/office/powerpoint/2010/main" val="291266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70461AB1-3004-4BBA-BA66-298F00C85706}" type="datetimeFigureOut">
              <a:rPr lang="nb-NO" smtClean="0"/>
              <a:pPr/>
              <a:t>09.04.2021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8310C6D9-F27B-4895-881E-5C6A253E72D8}" type="slidenum">
              <a:rPr lang="nb-NO" smtClean="0"/>
              <a:pPr/>
              <a:t>‹#›</a:t>
            </a:fld>
            <a:endParaRPr lang="nb-NO"/>
          </a:p>
        </p:txBody>
      </p:sp>
    </p:spTree>
    <p:extLst>
      <p:ext uri="{BB962C8B-B14F-4D97-AF65-F5344CB8AC3E}">
        <p14:creationId xmlns:p14="http://schemas.microsoft.com/office/powerpoint/2010/main" val="364579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456802-43EB-4CF1-A912-440EA977593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3695653-BDA4-4ADE-A975-DC76006650E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0F7F887-8D9D-444B-857C-3D8FAFC0A978}"/>
              </a:ext>
            </a:extLst>
          </p:cNvPr>
          <p:cNvSpPr>
            <a:spLocks noGrp="1"/>
          </p:cNvSpPr>
          <p:nvPr>
            <p:ph type="dt" sz="half" idx="10"/>
          </p:nvPr>
        </p:nvSpPr>
        <p:spPr/>
        <p:txBody>
          <a:bodyPr/>
          <a:lstStyle/>
          <a:p>
            <a:fld id="{2E7033A8-96E1-476A-83DD-F4EC85AD6D0C}" type="datetimeFigureOut">
              <a:rPr lang="nb-NO" smtClean="0"/>
              <a:t>09.04.2021</a:t>
            </a:fld>
            <a:endParaRPr lang="nb-NO"/>
          </a:p>
        </p:txBody>
      </p:sp>
      <p:sp>
        <p:nvSpPr>
          <p:cNvPr id="5" name="Plassholder for bunntekst 4">
            <a:extLst>
              <a:ext uri="{FF2B5EF4-FFF2-40B4-BE49-F238E27FC236}">
                <a16:creationId xmlns:a16="http://schemas.microsoft.com/office/drawing/2014/main" id="{1EF9C56A-084F-4950-A37A-9DF763A498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5C63D69-1A7C-4766-82C6-72D98C834567}"/>
              </a:ext>
            </a:extLst>
          </p:cNvPr>
          <p:cNvSpPr>
            <a:spLocks noGrp="1"/>
          </p:cNvSpPr>
          <p:nvPr>
            <p:ph type="sldNum" sz="quarter" idx="12"/>
          </p:nvPr>
        </p:nvSpPr>
        <p:spPr/>
        <p:txBody>
          <a:bodyPr/>
          <a:lstStyle/>
          <a:p>
            <a:fld id="{F318F077-42D7-4A8F-9402-03667A359BCA}" type="slidenum">
              <a:rPr lang="nb-NO" smtClean="0"/>
              <a:t>‹#›</a:t>
            </a:fld>
            <a:endParaRPr lang="nb-NO"/>
          </a:p>
        </p:txBody>
      </p:sp>
    </p:spTree>
    <p:extLst>
      <p:ext uri="{BB962C8B-B14F-4D97-AF65-F5344CB8AC3E}">
        <p14:creationId xmlns:p14="http://schemas.microsoft.com/office/powerpoint/2010/main" val="3638250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70461AB1-3004-4BBA-BA66-298F00C85706}" type="datetimeFigureOut">
              <a:rPr lang="nb-NO" smtClean="0"/>
              <a:pPr/>
              <a:t>09.04.2021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8310C6D9-F27B-4895-881E-5C6A253E72D8}" type="slidenum">
              <a:rPr lang="nb-NO" smtClean="0"/>
              <a:pPr/>
              <a:t>‹#›</a:t>
            </a:fld>
            <a:endParaRPr lang="nb-NO"/>
          </a:p>
        </p:txBody>
      </p:sp>
    </p:spTree>
    <p:extLst>
      <p:ext uri="{BB962C8B-B14F-4D97-AF65-F5344CB8AC3E}">
        <p14:creationId xmlns:p14="http://schemas.microsoft.com/office/powerpoint/2010/main" val="2769430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70461AB1-3004-4BBA-BA66-298F00C85706}" type="datetimeFigureOut">
              <a:rPr lang="nb-NO" smtClean="0"/>
              <a:pPr/>
              <a:t>09.04.2021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310C6D9-F27B-4895-881E-5C6A253E72D8}" type="slidenum">
              <a:rPr lang="nb-NO" smtClean="0"/>
              <a:pPr/>
              <a:t>‹#›</a:t>
            </a:fld>
            <a:endParaRPr lang="nb-NO"/>
          </a:p>
        </p:txBody>
      </p:sp>
    </p:spTree>
    <p:extLst>
      <p:ext uri="{BB962C8B-B14F-4D97-AF65-F5344CB8AC3E}">
        <p14:creationId xmlns:p14="http://schemas.microsoft.com/office/powerpoint/2010/main" val="197893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70461AB1-3004-4BBA-BA66-298F00C85706}" type="datetimeFigureOut">
              <a:rPr lang="nb-NO" smtClean="0"/>
              <a:pPr/>
              <a:t>09.04.2021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310C6D9-F27B-4895-881E-5C6A253E72D8}" type="slidenum">
              <a:rPr lang="nb-NO" smtClean="0"/>
              <a:pPr/>
              <a:t>‹#›</a:t>
            </a:fld>
            <a:endParaRPr lang="nb-NO"/>
          </a:p>
        </p:txBody>
      </p:sp>
    </p:spTree>
    <p:extLst>
      <p:ext uri="{BB962C8B-B14F-4D97-AF65-F5344CB8AC3E}">
        <p14:creationId xmlns:p14="http://schemas.microsoft.com/office/powerpoint/2010/main" val="3710534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2EAF6A-909A-47B1-AF63-9D8A2501240F}"/>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187856AD-625F-4C3E-B32E-629917E285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43A0AC0-DA86-4869-A008-48BAFEC2E619}"/>
              </a:ext>
            </a:extLst>
          </p:cNvPr>
          <p:cNvSpPr>
            <a:spLocks noGrp="1"/>
          </p:cNvSpPr>
          <p:nvPr>
            <p:ph type="dt" sz="half" idx="10"/>
          </p:nvPr>
        </p:nvSpPr>
        <p:spPr/>
        <p:txBody>
          <a:bodyPr/>
          <a:lstStyle/>
          <a:p>
            <a:fld id="{2E7033A8-96E1-476A-83DD-F4EC85AD6D0C}" type="datetimeFigureOut">
              <a:rPr lang="nb-NO" smtClean="0"/>
              <a:t>09.04.2021</a:t>
            </a:fld>
            <a:endParaRPr lang="nb-NO"/>
          </a:p>
        </p:txBody>
      </p:sp>
      <p:sp>
        <p:nvSpPr>
          <p:cNvPr id="5" name="Plassholder for bunntekst 4">
            <a:extLst>
              <a:ext uri="{FF2B5EF4-FFF2-40B4-BE49-F238E27FC236}">
                <a16:creationId xmlns:a16="http://schemas.microsoft.com/office/drawing/2014/main" id="{E97F7712-0FC1-4F9B-9070-6939EE2DC46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CE71A4B-99AB-4A2C-8A2F-C4709F047AD1}"/>
              </a:ext>
            </a:extLst>
          </p:cNvPr>
          <p:cNvSpPr>
            <a:spLocks noGrp="1"/>
          </p:cNvSpPr>
          <p:nvPr>
            <p:ph type="sldNum" sz="quarter" idx="12"/>
          </p:nvPr>
        </p:nvSpPr>
        <p:spPr/>
        <p:txBody>
          <a:bodyPr/>
          <a:lstStyle/>
          <a:p>
            <a:fld id="{F318F077-42D7-4A8F-9402-03667A359BCA}" type="slidenum">
              <a:rPr lang="nb-NO" smtClean="0"/>
              <a:t>‹#›</a:t>
            </a:fld>
            <a:endParaRPr lang="nb-NO"/>
          </a:p>
        </p:txBody>
      </p:sp>
    </p:spTree>
    <p:extLst>
      <p:ext uri="{BB962C8B-B14F-4D97-AF65-F5344CB8AC3E}">
        <p14:creationId xmlns:p14="http://schemas.microsoft.com/office/powerpoint/2010/main" val="85683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0CA0C7C-09D4-452A-AC66-99942C76920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5B3FBCD-D5E4-431E-AA69-BA73B901845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7F1094D-DCDC-47DF-8805-4EF3E2547FA0}"/>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3BDB1A48-EF63-4DAC-B1C1-E0B0546EF97E}"/>
              </a:ext>
            </a:extLst>
          </p:cNvPr>
          <p:cNvSpPr>
            <a:spLocks noGrp="1"/>
          </p:cNvSpPr>
          <p:nvPr>
            <p:ph type="dt" sz="half" idx="10"/>
          </p:nvPr>
        </p:nvSpPr>
        <p:spPr/>
        <p:txBody>
          <a:bodyPr/>
          <a:lstStyle/>
          <a:p>
            <a:fld id="{2E7033A8-96E1-476A-83DD-F4EC85AD6D0C}" type="datetimeFigureOut">
              <a:rPr lang="nb-NO" smtClean="0"/>
              <a:t>09.04.2021</a:t>
            </a:fld>
            <a:endParaRPr lang="nb-NO"/>
          </a:p>
        </p:txBody>
      </p:sp>
      <p:sp>
        <p:nvSpPr>
          <p:cNvPr id="6" name="Plassholder for bunntekst 5">
            <a:extLst>
              <a:ext uri="{FF2B5EF4-FFF2-40B4-BE49-F238E27FC236}">
                <a16:creationId xmlns:a16="http://schemas.microsoft.com/office/drawing/2014/main" id="{883CE460-F3D2-49FD-B81E-2BF5A3EA893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0C2A06F-56FF-490D-A693-246219AABDE2}"/>
              </a:ext>
            </a:extLst>
          </p:cNvPr>
          <p:cNvSpPr>
            <a:spLocks noGrp="1"/>
          </p:cNvSpPr>
          <p:nvPr>
            <p:ph type="sldNum" sz="quarter" idx="12"/>
          </p:nvPr>
        </p:nvSpPr>
        <p:spPr/>
        <p:txBody>
          <a:bodyPr/>
          <a:lstStyle/>
          <a:p>
            <a:fld id="{F318F077-42D7-4A8F-9402-03667A359BCA}" type="slidenum">
              <a:rPr lang="nb-NO" smtClean="0"/>
              <a:t>‹#›</a:t>
            </a:fld>
            <a:endParaRPr lang="nb-NO"/>
          </a:p>
        </p:txBody>
      </p:sp>
    </p:spTree>
    <p:extLst>
      <p:ext uri="{BB962C8B-B14F-4D97-AF65-F5344CB8AC3E}">
        <p14:creationId xmlns:p14="http://schemas.microsoft.com/office/powerpoint/2010/main" val="894504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5A427E-0490-4CBB-A0CC-96D1F5DFD3E8}"/>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18B07D82-DB8F-4658-891B-4EEA606529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9B4CBA3B-FE4D-4EF2-9AF8-F4A80CB24D49}"/>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1EF84A96-AD37-4DEA-A465-0F1E1D5007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0A57A507-8DB2-4978-BF5B-6F4C2B1D005E}"/>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7497BD10-B7FE-47F6-A4F7-153BB060C75E}"/>
              </a:ext>
            </a:extLst>
          </p:cNvPr>
          <p:cNvSpPr>
            <a:spLocks noGrp="1"/>
          </p:cNvSpPr>
          <p:nvPr>
            <p:ph type="dt" sz="half" idx="10"/>
          </p:nvPr>
        </p:nvSpPr>
        <p:spPr/>
        <p:txBody>
          <a:bodyPr/>
          <a:lstStyle/>
          <a:p>
            <a:fld id="{2E7033A8-96E1-476A-83DD-F4EC85AD6D0C}" type="datetimeFigureOut">
              <a:rPr lang="nb-NO" smtClean="0"/>
              <a:t>09.04.2021</a:t>
            </a:fld>
            <a:endParaRPr lang="nb-NO"/>
          </a:p>
        </p:txBody>
      </p:sp>
      <p:sp>
        <p:nvSpPr>
          <p:cNvPr id="8" name="Plassholder for bunntekst 7">
            <a:extLst>
              <a:ext uri="{FF2B5EF4-FFF2-40B4-BE49-F238E27FC236}">
                <a16:creationId xmlns:a16="http://schemas.microsoft.com/office/drawing/2014/main" id="{6091A8C5-4584-4035-A2AA-35A12290083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281D4243-5848-41FB-9281-26065DC5B315}"/>
              </a:ext>
            </a:extLst>
          </p:cNvPr>
          <p:cNvSpPr>
            <a:spLocks noGrp="1"/>
          </p:cNvSpPr>
          <p:nvPr>
            <p:ph type="sldNum" sz="quarter" idx="12"/>
          </p:nvPr>
        </p:nvSpPr>
        <p:spPr/>
        <p:txBody>
          <a:bodyPr/>
          <a:lstStyle/>
          <a:p>
            <a:fld id="{F318F077-42D7-4A8F-9402-03667A359BCA}" type="slidenum">
              <a:rPr lang="nb-NO" smtClean="0"/>
              <a:t>‹#›</a:t>
            </a:fld>
            <a:endParaRPr lang="nb-NO"/>
          </a:p>
        </p:txBody>
      </p:sp>
    </p:spTree>
    <p:extLst>
      <p:ext uri="{BB962C8B-B14F-4D97-AF65-F5344CB8AC3E}">
        <p14:creationId xmlns:p14="http://schemas.microsoft.com/office/powerpoint/2010/main" val="1829408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A9EFB2-D766-41DE-9912-5A7C9B6CBCD8}"/>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BB704985-B8AA-4E6C-8AC7-E815EAF2E72E}"/>
              </a:ext>
            </a:extLst>
          </p:cNvPr>
          <p:cNvSpPr>
            <a:spLocks noGrp="1"/>
          </p:cNvSpPr>
          <p:nvPr>
            <p:ph type="dt" sz="half" idx="10"/>
          </p:nvPr>
        </p:nvSpPr>
        <p:spPr/>
        <p:txBody>
          <a:bodyPr/>
          <a:lstStyle/>
          <a:p>
            <a:fld id="{2E7033A8-96E1-476A-83DD-F4EC85AD6D0C}" type="datetimeFigureOut">
              <a:rPr lang="nb-NO" smtClean="0"/>
              <a:t>09.04.2021</a:t>
            </a:fld>
            <a:endParaRPr lang="nb-NO"/>
          </a:p>
        </p:txBody>
      </p:sp>
      <p:sp>
        <p:nvSpPr>
          <p:cNvPr id="4" name="Plassholder for bunntekst 3">
            <a:extLst>
              <a:ext uri="{FF2B5EF4-FFF2-40B4-BE49-F238E27FC236}">
                <a16:creationId xmlns:a16="http://schemas.microsoft.com/office/drawing/2014/main" id="{355141D0-BD17-40A7-906E-441FB3BBA631}"/>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25F8E7F7-8FD5-4618-A2CE-66AFA5D6CDFB}"/>
              </a:ext>
            </a:extLst>
          </p:cNvPr>
          <p:cNvSpPr>
            <a:spLocks noGrp="1"/>
          </p:cNvSpPr>
          <p:nvPr>
            <p:ph type="sldNum" sz="quarter" idx="12"/>
          </p:nvPr>
        </p:nvSpPr>
        <p:spPr/>
        <p:txBody>
          <a:bodyPr/>
          <a:lstStyle/>
          <a:p>
            <a:fld id="{F318F077-42D7-4A8F-9402-03667A359BCA}" type="slidenum">
              <a:rPr lang="nb-NO" smtClean="0"/>
              <a:t>‹#›</a:t>
            </a:fld>
            <a:endParaRPr lang="nb-NO"/>
          </a:p>
        </p:txBody>
      </p:sp>
    </p:spTree>
    <p:extLst>
      <p:ext uri="{BB962C8B-B14F-4D97-AF65-F5344CB8AC3E}">
        <p14:creationId xmlns:p14="http://schemas.microsoft.com/office/powerpoint/2010/main" val="4288492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C14DD58-0A10-4311-89DD-6C1039D8CDE3}"/>
              </a:ext>
            </a:extLst>
          </p:cNvPr>
          <p:cNvSpPr>
            <a:spLocks noGrp="1"/>
          </p:cNvSpPr>
          <p:nvPr>
            <p:ph type="dt" sz="half" idx="10"/>
          </p:nvPr>
        </p:nvSpPr>
        <p:spPr/>
        <p:txBody>
          <a:bodyPr/>
          <a:lstStyle/>
          <a:p>
            <a:fld id="{2E7033A8-96E1-476A-83DD-F4EC85AD6D0C}" type="datetimeFigureOut">
              <a:rPr lang="nb-NO" smtClean="0"/>
              <a:t>09.04.2021</a:t>
            </a:fld>
            <a:endParaRPr lang="nb-NO"/>
          </a:p>
        </p:txBody>
      </p:sp>
      <p:sp>
        <p:nvSpPr>
          <p:cNvPr id="3" name="Plassholder for bunntekst 2">
            <a:extLst>
              <a:ext uri="{FF2B5EF4-FFF2-40B4-BE49-F238E27FC236}">
                <a16:creationId xmlns:a16="http://schemas.microsoft.com/office/drawing/2014/main" id="{94DF0A7E-0A95-4056-8DC3-A12584AB0DEB}"/>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4523C950-37EC-4955-AE44-C48222E6D117}"/>
              </a:ext>
            </a:extLst>
          </p:cNvPr>
          <p:cNvSpPr>
            <a:spLocks noGrp="1"/>
          </p:cNvSpPr>
          <p:nvPr>
            <p:ph type="sldNum" sz="quarter" idx="12"/>
          </p:nvPr>
        </p:nvSpPr>
        <p:spPr/>
        <p:txBody>
          <a:bodyPr/>
          <a:lstStyle/>
          <a:p>
            <a:fld id="{F318F077-42D7-4A8F-9402-03667A359BCA}" type="slidenum">
              <a:rPr lang="nb-NO" smtClean="0"/>
              <a:t>‹#›</a:t>
            </a:fld>
            <a:endParaRPr lang="nb-NO"/>
          </a:p>
        </p:txBody>
      </p:sp>
    </p:spTree>
    <p:extLst>
      <p:ext uri="{BB962C8B-B14F-4D97-AF65-F5344CB8AC3E}">
        <p14:creationId xmlns:p14="http://schemas.microsoft.com/office/powerpoint/2010/main" val="308729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265304-6F39-44A2-8A2E-905061D54EC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B299E548-777C-45F2-8CB3-A711F4958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93134FBD-B36C-47EB-9157-1EC4D1735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E56F010-54E4-415F-B914-5AFA469F2FA3}"/>
              </a:ext>
            </a:extLst>
          </p:cNvPr>
          <p:cNvSpPr>
            <a:spLocks noGrp="1"/>
          </p:cNvSpPr>
          <p:nvPr>
            <p:ph type="dt" sz="half" idx="10"/>
          </p:nvPr>
        </p:nvSpPr>
        <p:spPr/>
        <p:txBody>
          <a:bodyPr/>
          <a:lstStyle/>
          <a:p>
            <a:fld id="{2E7033A8-96E1-476A-83DD-F4EC85AD6D0C}" type="datetimeFigureOut">
              <a:rPr lang="nb-NO" smtClean="0"/>
              <a:t>09.04.2021</a:t>
            </a:fld>
            <a:endParaRPr lang="nb-NO"/>
          </a:p>
        </p:txBody>
      </p:sp>
      <p:sp>
        <p:nvSpPr>
          <p:cNvPr id="6" name="Plassholder for bunntekst 5">
            <a:extLst>
              <a:ext uri="{FF2B5EF4-FFF2-40B4-BE49-F238E27FC236}">
                <a16:creationId xmlns:a16="http://schemas.microsoft.com/office/drawing/2014/main" id="{7DAF1733-1655-41D9-B927-25467BB1844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17232CA-645D-4F89-A14F-678D2E3F2DF3}"/>
              </a:ext>
            </a:extLst>
          </p:cNvPr>
          <p:cNvSpPr>
            <a:spLocks noGrp="1"/>
          </p:cNvSpPr>
          <p:nvPr>
            <p:ph type="sldNum" sz="quarter" idx="12"/>
          </p:nvPr>
        </p:nvSpPr>
        <p:spPr/>
        <p:txBody>
          <a:bodyPr/>
          <a:lstStyle/>
          <a:p>
            <a:fld id="{F318F077-42D7-4A8F-9402-03667A359BCA}" type="slidenum">
              <a:rPr lang="nb-NO" smtClean="0"/>
              <a:t>‹#›</a:t>
            </a:fld>
            <a:endParaRPr lang="nb-NO"/>
          </a:p>
        </p:txBody>
      </p:sp>
    </p:spTree>
    <p:extLst>
      <p:ext uri="{BB962C8B-B14F-4D97-AF65-F5344CB8AC3E}">
        <p14:creationId xmlns:p14="http://schemas.microsoft.com/office/powerpoint/2010/main" val="2508026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E26754-5788-4CC0-8A88-1A35975C5FB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3A4CF51-3AE3-4458-8F61-7B27BBAC6E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D6C4BDB2-8224-4CC2-A194-A5C3665E5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89C1711C-93B7-48CA-AE80-2F5D2724AC60}"/>
              </a:ext>
            </a:extLst>
          </p:cNvPr>
          <p:cNvSpPr>
            <a:spLocks noGrp="1"/>
          </p:cNvSpPr>
          <p:nvPr>
            <p:ph type="dt" sz="half" idx="10"/>
          </p:nvPr>
        </p:nvSpPr>
        <p:spPr/>
        <p:txBody>
          <a:bodyPr/>
          <a:lstStyle/>
          <a:p>
            <a:fld id="{2E7033A8-96E1-476A-83DD-F4EC85AD6D0C}" type="datetimeFigureOut">
              <a:rPr lang="nb-NO" smtClean="0"/>
              <a:t>09.04.2021</a:t>
            </a:fld>
            <a:endParaRPr lang="nb-NO"/>
          </a:p>
        </p:txBody>
      </p:sp>
      <p:sp>
        <p:nvSpPr>
          <p:cNvPr id="6" name="Plassholder for bunntekst 5">
            <a:extLst>
              <a:ext uri="{FF2B5EF4-FFF2-40B4-BE49-F238E27FC236}">
                <a16:creationId xmlns:a16="http://schemas.microsoft.com/office/drawing/2014/main" id="{78145B17-2BAD-4A32-87F2-71ED9403618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AB4C4FE-CD91-4041-8C94-CE74E64687E8}"/>
              </a:ext>
            </a:extLst>
          </p:cNvPr>
          <p:cNvSpPr>
            <a:spLocks noGrp="1"/>
          </p:cNvSpPr>
          <p:nvPr>
            <p:ph type="sldNum" sz="quarter" idx="12"/>
          </p:nvPr>
        </p:nvSpPr>
        <p:spPr/>
        <p:txBody>
          <a:bodyPr/>
          <a:lstStyle/>
          <a:p>
            <a:fld id="{F318F077-42D7-4A8F-9402-03667A359BCA}" type="slidenum">
              <a:rPr lang="nb-NO" smtClean="0"/>
              <a:t>‹#›</a:t>
            </a:fld>
            <a:endParaRPr lang="nb-NO"/>
          </a:p>
        </p:txBody>
      </p:sp>
    </p:spTree>
    <p:extLst>
      <p:ext uri="{BB962C8B-B14F-4D97-AF65-F5344CB8AC3E}">
        <p14:creationId xmlns:p14="http://schemas.microsoft.com/office/powerpoint/2010/main" val="3302015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655CEB1-1F91-4C48-AE0A-1017C40266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BBAEEEDD-6DCB-4222-8444-B0F0B2E243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7FCCE62-956F-49A0-BB74-960792D962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7033A8-96E1-476A-83DD-F4EC85AD6D0C}" type="datetimeFigureOut">
              <a:rPr lang="nb-NO" smtClean="0"/>
              <a:t>09.04.2021</a:t>
            </a:fld>
            <a:endParaRPr lang="nb-NO"/>
          </a:p>
        </p:txBody>
      </p:sp>
      <p:sp>
        <p:nvSpPr>
          <p:cNvPr id="5" name="Plassholder for bunntekst 4">
            <a:extLst>
              <a:ext uri="{FF2B5EF4-FFF2-40B4-BE49-F238E27FC236}">
                <a16:creationId xmlns:a16="http://schemas.microsoft.com/office/drawing/2014/main" id="{967DF78C-D76E-4C20-B3B2-ADDE2C0AC5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AE8E6213-5876-4255-A2B1-774C56CC47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18F077-42D7-4A8F-9402-03667A359BCA}" type="slidenum">
              <a:rPr lang="nb-NO" smtClean="0"/>
              <a:t>‹#›</a:t>
            </a:fld>
            <a:endParaRPr lang="nb-NO"/>
          </a:p>
        </p:txBody>
      </p:sp>
    </p:spTree>
    <p:extLst>
      <p:ext uri="{BB962C8B-B14F-4D97-AF65-F5344CB8AC3E}">
        <p14:creationId xmlns:p14="http://schemas.microsoft.com/office/powerpoint/2010/main" val="1788593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461AB1-3004-4BBA-BA66-298F00C85706}" type="datetimeFigureOut">
              <a:rPr lang="nb-NO" smtClean="0"/>
              <a:pPr/>
              <a:t>09.04.2021</a:t>
            </a:fld>
            <a:endParaRPr lang="nb-NO"/>
          </a:p>
        </p:txBody>
      </p:sp>
      <p:sp>
        <p:nvSpPr>
          <p:cNvPr id="5" name="Plassholder for bunn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0C6D9-F27B-4895-881E-5C6A253E72D8}" type="slidenum">
              <a:rPr lang="nb-NO" smtClean="0"/>
              <a:pPr/>
              <a:t>‹#›</a:t>
            </a:fld>
            <a:endParaRPr lang="nb-NO"/>
          </a:p>
        </p:txBody>
      </p:sp>
    </p:spTree>
    <p:extLst>
      <p:ext uri="{BB962C8B-B14F-4D97-AF65-F5344CB8AC3E}">
        <p14:creationId xmlns:p14="http://schemas.microsoft.com/office/powerpoint/2010/main" val="303266919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2.jp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2.jp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4.em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2.jp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hyperlink" Target="https://pensjonforalle.no/" TargetMode="Externa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20C4FD2A-6038-4C74-867C-5DE75132B92C}"/>
              </a:ext>
            </a:extLst>
          </p:cNvPr>
          <p:cNvSpPr>
            <a:spLocks noGrp="1"/>
          </p:cNvSpPr>
          <p:nvPr>
            <p:ph type="title"/>
          </p:nvPr>
        </p:nvSpPr>
        <p:spPr>
          <a:xfrm>
            <a:off x="719308" y="373307"/>
            <a:ext cx="10515600" cy="2852737"/>
          </a:xfrm>
        </p:spPr>
        <p:txBody>
          <a:bodyPr>
            <a:normAutofit/>
          </a:bodyPr>
          <a:lstStyle/>
          <a:p>
            <a:r>
              <a:rPr lang="nb-NO" sz="3600" dirty="0"/>
              <a:t>Jorunn Folkvord og Ebba Wergeland</a:t>
            </a:r>
          </a:p>
        </p:txBody>
      </p:sp>
      <p:sp>
        <p:nvSpPr>
          <p:cNvPr id="7" name="Plassholder for tekst 6">
            <a:extLst>
              <a:ext uri="{FF2B5EF4-FFF2-40B4-BE49-F238E27FC236}">
                <a16:creationId xmlns:a16="http://schemas.microsoft.com/office/drawing/2014/main" id="{CAE91653-C3FE-487E-9CFA-5D87156D3F65}"/>
              </a:ext>
            </a:extLst>
          </p:cNvPr>
          <p:cNvSpPr>
            <a:spLocks noGrp="1"/>
          </p:cNvSpPr>
          <p:nvPr>
            <p:ph type="body" idx="1"/>
          </p:nvPr>
        </p:nvSpPr>
        <p:spPr>
          <a:xfrm>
            <a:off x="719308" y="1018107"/>
            <a:ext cx="10947498" cy="1500187"/>
          </a:xfrm>
        </p:spPr>
        <p:txBody>
          <a:bodyPr>
            <a:normAutofit fontScale="92500" lnSpcReduction="20000"/>
          </a:bodyPr>
          <a:lstStyle/>
          <a:p>
            <a:endParaRPr lang="nb-NO" sz="6000" dirty="0"/>
          </a:p>
          <a:p>
            <a:r>
              <a:rPr lang="nb-NO" sz="6000" b="1" dirty="0"/>
              <a:t>10 år med pensjonsreformen</a:t>
            </a:r>
          </a:p>
        </p:txBody>
      </p:sp>
      <p:pic>
        <p:nvPicPr>
          <p:cNvPr id="2050" name="Picture 2" descr="Kan være et bilde av tekst">
            <a:extLst>
              <a:ext uri="{FF2B5EF4-FFF2-40B4-BE49-F238E27FC236}">
                <a16:creationId xmlns:a16="http://schemas.microsoft.com/office/drawing/2014/main" id="{7B711632-6885-411E-8263-23577F2FE2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021" b="29436"/>
          <a:stretch/>
        </p:blipFill>
        <p:spPr bwMode="auto">
          <a:xfrm>
            <a:off x="2804160" y="3429000"/>
            <a:ext cx="9144000" cy="2852737"/>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descr="Et bilde som inneholder tekst, skilt, utklipp&#10;&#10;Automatisk generert beskrivelse">
            <a:extLst>
              <a:ext uri="{FF2B5EF4-FFF2-40B4-BE49-F238E27FC236}">
                <a16:creationId xmlns:a16="http://schemas.microsoft.com/office/drawing/2014/main" id="{729CAB32-013F-4243-BA30-64C344F6D3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3206" y="2804044"/>
            <a:ext cx="2133600" cy="2133600"/>
          </a:xfrm>
          <a:prstGeom prst="rect">
            <a:avLst/>
          </a:prstGeom>
        </p:spPr>
      </p:pic>
    </p:spTree>
    <p:extLst>
      <p:ext uri="{BB962C8B-B14F-4D97-AF65-F5344CB8AC3E}">
        <p14:creationId xmlns:p14="http://schemas.microsoft.com/office/powerpoint/2010/main" val="375671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E9C070BB-39EB-490C-994A-CF7AC11FCB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26" y="498376"/>
            <a:ext cx="1584176" cy="1778462"/>
          </a:xfrm>
          <a:prstGeom prst="rect">
            <a:avLst/>
          </a:prstGeom>
        </p:spPr>
      </p:pic>
      <p:pic>
        <p:nvPicPr>
          <p:cNvPr id="5" name="Bilde 4">
            <a:extLst>
              <a:ext uri="{FF2B5EF4-FFF2-40B4-BE49-F238E27FC236}">
                <a16:creationId xmlns:a16="http://schemas.microsoft.com/office/drawing/2014/main" id="{627B9FE6-86AC-4B7C-BA8E-37CA05F70DA5}"/>
              </a:ext>
            </a:extLst>
          </p:cNvPr>
          <p:cNvPicPr>
            <a:picLocks noChangeAspect="1"/>
          </p:cNvPicPr>
          <p:nvPr/>
        </p:nvPicPr>
        <p:blipFill>
          <a:blip r:embed="rId4"/>
          <a:stretch>
            <a:fillRect/>
          </a:stretch>
        </p:blipFill>
        <p:spPr>
          <a:xfrm>
            <a:off x="2214116" y="171567"/>
            <a:ext cx="9649158" cy="4210542"/>
          </a:xfrm>
          <a:prstGeom prst="rect">
            <a:avLst/>
          </a:prstGeom>
        </p:spPr>
      </p:pic>
      <p:sp>
        <p:nvSpPr>
          <p:cNvPr id="7" name="Rektangel 6">
            <a:extLst>
              <a:ext uri="{FF2B5EF4-FFF2-40B4-BE49-F238E27FC236}">
                <a16:creationId xmlns:a16="http://schemas.microsoft.com/office/drawing/2014/main" id="{12A1C092-E8A9-462C-83A6-06D0979A2678}"/>
              </a:ext>
            </a:extLst>
          </p:cNvPr>
          <p:cNvSpPr/>
          <p:nvPr/>
        </p:nvSpPr>
        <p:spPr>
          <a:xfrm>
            <a:off x="2547027" y="1032558"/>
            <a:ext cx="2592288" cy="3108543"/>
          </a:xfrm>
          <a:prstGeom prst="rect">
            <a:avLst/>
          </a:prstGeom>
          <a:solidFill>
            <a:schemeClr val="bg1"/>
          </a:solidFill>
        </p:spPr>
        <p:txBody>
          <a:bodyPr wrap="square">
            <a:spAutoFit/>
          </a:bodyPr>
          <a:lstStyle/>
          <a:p>
            <a:r>
              <a:rPr lang="nb-NO" sz="2800" dirty="0"/>
              <a:t>Privat sparing</a:t>
            </a:r>
          </a:p>
          <a:p>
            <a:endParaRPr lang="nb-NO" sz="2800" dirty="0"/>
          </a:p>
          <a:p>
            <a:r>
              <a:rPr lang="nb-NO" sz="2800" dirty="0"/>
              <a:t>Tjenestepensjon</a:t>
            </a:r>
          </a:p>
          <a:p>
            <a:endParaRPr lang="nb-NO" sz="2800" dirty="0"/>
          </a:p>
          <a:p>
            <a:endParaRPr lang="nb-NO" sz="2800" dirty="0"/>
          </a:p>
          <a:p>
            <a:r>
              <a:rPr lang="nb-NO" sz="2800" dirty="0"/>
              <a:t>Folketrygden</a:t>
            </a:r>
          </a:p>
          <a:p>
            <a:endParaRPr lang="nb-NO" sz="2800" dirty="0"/>
          </a:p>
        </p:txBody>
      </p:sp>
      <p:sp>
        <p:nvSpPr>
          <p:cNvPr id="6" name="TekstSylinder 5">
            <a:extLst>
              <a:ext uri="{FF2B5EF4-FFF2-40B4-BE49-F238E27FC236}">
                <a16:creationId xmlns:a16="http://schemas.microsoft.com/office/drawing/2014/main" id="{9AC5B5EC-C6BE-4121-B478-6FFF877A0981}"/>
              </a:ext>
            </a:extLst>
          </p:cNvPr>
          <p:cNvSpPr txBox="1"/>
          <p:nvPr/>
        </p:nvSpPr>
        <p:spPr>
          <a:xfrm>
            <a:off x="2214116" y="4748224"/>
            <a:ext cx="10731742" cy="1077218"/>
          </a:xfrm>
          <a:prstGeom prst="rect">
            <a:avLst/>
          </a:prstGeom>
          <a:noFill/>
        </p:spPr>
        <p:txBody>
          <a:bodyPr wrap="square" rtlCol="0">
            <a:spAutoFit/>
          </a:bodyPr>
          <a:lstStyle/>
          <a:p>
            <a:pPr marL="285750" indent="-285750">
              <a:buFont typeface="Arial" panose="020B0604020202020204" pitchFamily="34" charset="0"/>
              <a:buChar char="•"/>
            </a:pPr>
            <a:r>
              <a:rPr lang="nb-NO" sz="3200" dirty="0"/>
              <a:t>Framtidas pensjoner vil bli mye mindre</a:t>
            </a:r>
          </a:p>
          <a:p>
            <a:pPr marL="285750" indent="-285750">
              <a:buFont typeface="Arial" panose="020B0604020202020204" pitchFamily="34" charset="0"/>
              <a:buChar char="•"/>
            </a:pPr>
            <a:r>
              <a:rPr lang="nb-NO" sz="3200" dirty="0"/>
              <a:t>Begynn sparingen jo før jo heller</a:t>
            </a:r>
          </a:p>
        </p:txBody>
      </p:sp>
      <p:pic>
        <p:nvPicPr>
          <p:cNvPr id="9" name="Bilde 8" descr="Et bilde som inneholder tekst, skilt, utklipp&#10;&#10;Automatisk generert beskrivelse">
            <a:extLst>
              <a:ext uri="{FF2B5EF4-FFF2-40B4-BE49-F238E27FC236}">
                <a16:creationId xmlns:a16="http://schemas.microsoft.com/office/drawing/2014/main" id="{B21DE7FF-6788-4921-A10E-281E767644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3001820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stretch>
            <a:fillRect/>
          </a:stretch>
        </p:blipFill>
        <p:spPr>
          <a:xfrm rot="10800000">
            <a:off x="173856" y="63550"/>
            <a:ext cx="4874400" cy="6858000"/>
          </a:xfrm>
          <a:prstGeom prst="rect">
            <a:avLst/>
          </a:prstGeom>
        </p:spPr>
      </p:pic>
      <p:sp>
        <p:nvSpPr>
          <p:cNvPr id="6" name="Rektangel 5"/>
          <p:cNvSpPr/>
          <p:nvPr/>
        </p:nvSpPr>
        <p:spPr>
          <a:xfrm>
            <a:off x="5397501" y="151180"/>
            <a:ext cx="6260974" cy="4524315"/>
          </a:xfrm>
          <a:prstGeom prst="rect">
            <a:avLst/>
          </a:prstGeom>
        </p:spPr>
        <p:txBody>
          <a:bodyPr wrap="square">
            <a:spAutoFit/>
          </a:bodyPr>
          <a:lstStyle/>
          <a:p>
            <a:pPr marL="457200" indent="-457200">
              <a:buFont typeface="Arial" panose="020B0604020202020204" pitchFamily="34" charset="0"/>
              <a:buChar char="•"/>
            </a:pPr>
            <a:endParaRPr lang="nb-NO" sz="3200" dirty="0"/>
          </a:p>
          <a:p>
            <a:pPr marL="457200" indent="-457200">
              <a:buFont typeface="Arial" panose="020B0604020202020204" pitchFamily="34" charset="0"/>
              <a:buChar char="•"/>
            </a:pPr>
            <a:r>
              <a:rPr lang="nb-NO" sz="3200" dirty="0"/>
              <a:t>Det snakkes hele tiden om at den enkelte må ta ansvar for sin egen pensjon. </a:t>
            </a:r>
          </a:p>
          <a:p>
            <a:pPr marL="457200" indent="-457200">
              <a:buFont typeface="Arial" panose="020B0604020202020204" pitchFamily="34" charset="0"/>
              <a:buChar char="•"/>
            </a:pPr>
            <a:r>
              <a:rPr lang="nb-NO" sz="3200" dirty="0"/>
              <a:t>Går det ikke an å tenke </a:t>
            </a:r>
            <a:r>
              <a:rPr lang="nb-NO" sz="3200" dirty="0" err="1"/>
              <a:t>anderledes</a:t>
            </a:r>
            <a:r>
              <a:rPr lang="nb-NO" sz="3200" dirty="0"/>
              <a:t>? </a:t>
            </a:r>
          </a:p>
          <a:p>
            <a:pPr marL="457200" indent="-457200">
              <a:buFont typeface="Arial" panose="020B0604020202020204" pitchFamily="34" charset="0"/>
              <a:buChar char="•"/>
            </a:pPr>
            <a:r>
              <a:rPr lang="nb-NO" sz="3200" dirty="0"/>
              <a:t>At man for eksempel betaler litt mer skatt for å ha råd til å gi alle en pensjon å leve av?</a:t>
            </a:r>
          </a:p>
        </p:txBody>
      </p:sp>
      <p:sp>
        <p:nvSpPr>
          <p:cNvPr id="2" name="TekstSylinder 1">
            <a:extLst>
              <a:ext uri="{FF2B5EF4-FFF2-40B4-BE49-F238E27FC236}">
                <a16:creationId xmlns:a16="http://schemas.microsoft.com/office/drawing/2014/main" id="{0B269B3A-F86B-4F24-913C-436EA04C0C34}"/>
              </a:ext>
            </a:extLst>
          </p:cNvPr>
          <p:cNvSpPr txBox="1"/>
          <p:nvPr/>
        </p:nvSpPr>
        <p:spPr>
          <a:xfrm>
            <a:off x="8707823" y="4752600"/>
            <a:ext cx="2950652" cy="523220"/>
          </a:xfrm>
          <a:prstGeom prst="rect">
            <a:avLst/>
          </a:prstGeom>
          <a:noFill/>
        </p:spPr>
        <p:txBody>
          <a:bodyPr wrap="square" rtlCol="0">
            <a:spAutoFit/>
          </a:bodyPr>
          <a:lstStyle/>
          <a:p>
            <a:r>
              <a:rPr lang="nb-NO" sz="2800" dirty="0"/>
              <a:t>Lena Grønstad (32)</a:t>
            </a:r>
          </a:p>
        </p:txBody>
      </p:sp>
      <p:pic>
        <p:nvPicPr>
          <p:cNvPr id="8" name="Bilde 7" descr="Et bilde som inneholder tekst, skilt, utklipp&#10;&#10;Automatisk generert beskrivelse">
            <a:extLst>
              <a:ext uri="{FF2B5EF4-FFF2-40B4-BE49-F238E27FC236}">
                <a16:creationId xmlns:a16="http://schemas.microsoft.com/office/drawing/2014/main" id="{116E7D20-DE7B-42C5-80C1-823C44A45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2494169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E03C4A-20B2-4789-AB5E-299BCA1C539B}"/>
              </a:ext>
            </a:extLst>
          </p:cNvPr>
          <p:cNvSpPr>
            <a:spLocks noGrp="1"/>
          </p:cNvSpPr>
          <p:nvPr>
            <p:ph type="title"/>
          </p:nvPr>
        </p:nvSpPr>
        <p:spPr/>
        <p:txBody>
          <a:bodyPr/>
          <a:lstStyle/>
          <a:p>
            <a:pPr algn="ctr"/>
            <a:r>
              <a:rPr lang="nb-NO" dirty="0"/>
              <a:t>Hvilket samfunn passer for deg?</a:t>
            </a:r>
          </a:p>
        </p:txBody>
      </p:sp>
      <p:pic>
        <p:nvPicPr>
          <p:cNvPr id="2050" name="Picture 2" descr="Get Free Stock Photos of Lonely at the Top - Lone ...">
            <a:extLst>
              <a:ext uri="{FF2B5EF4-FFF2-40B4-BE49-F238E27FC236}">
                <a16:creationId xmlns:a16="http://schemas.microsoft.com/office/drawing/2014/main" id="{A9B5CFC0-E9D6-48CC-8BAA-A564D3C1F7C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007177" y="1443057"/>
            <a:ext cx="3726473" cy="3442186"/>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B0A887DB-7EC7-499B-8A3B-A4DA3BECCDC6}"/>
              </a:ext>
            </a:extLst>
          </p:cNvPr>
          <p:cNvSpPr txBox="1"/>
          <p:nvPr/>
        </p:nvSpPr>
        <p:spPr>
          <a:xfrm>
            <a:off x="838200" y="5015547"/>
            <a:ext cx="4887351" cy="1477328"/>
          </a:xfrm>
          <a:prstGeom prst="rect">
            <a:avLst/>
          </a:prstGeom>
          <a:noFill/>
        </p:spPr>
        <p:txBody>
          <a:bodyPr wrap="square" rtlCol="0">
            <a:spAutoFit/>
          </a:bodyPr>
          <a:lstStyle/>
          <a:p>
            <a:pPr marL="285750" indent="-285750">
              <a:buFontTx/>
              <a:buChar char="-"/>
            </a:pPr>
            <a:r>
              <a:rPr lang="nb-NO" b="1" dirty="0"/>
              <a:t>Fellesskapet</a:t>
            </a:r>
            <a:r>
              <a:rPr lang="nb-NO" dirty="0"/>
              <a:t> sikrer </a:t>
            </a:r>
            <a:r>
              <a:rPr lang="nb-NO" b="1" dirty="0"/>
              <a:t>alle</a:t>
            </a:r>
          </a:p>
          <a:p>
            <a:pPr marL="285750" indent="-285750">
              <a:buFontTx/>
              <a:buChar char="-"/>
            </a:pPr>
            <a:r>
              <a:rPr lang="nb-NO" dirty="0"/>
              <a:t>Noen ganger gir du litt ekstra, andre ganger får du litt ekstra</a:t>
            </a:r>
          </a:p>
          <a:p>
            <a:pPr marL="285750" indent="-285750">
              <a:buFontTx/>
              <a:buChar char="-"/>
            </a:pPr>
            <a:r>
              <a:rPr lang="nb-NO" b="1" dirty="0"/>
              <a:t>Solidariske</a:t>
            </a:r>
            <a:r>
              <a:rPr lang="nb-NO" dirty="0"/>
              <a:t> og </a:t>
            </a:r>
            <a:r>
              <a:rPr lang="nb-NO" b="1" dirty="0"/>
              <a:t>rettferdige</a:t>
            </a:r>
            <a:r>
              <a:rPr lang="nb-NO" dirty="0"/>
              <a:t> løsninger gir </a:t>
            </a:r>
            <a:r>
              <a:rPr lang="nb-NO" b="1" dirty="0"/>
              <a:t>trygghet</a:t>
            </a:r>
            <a:r>
              <a:rPr lang="nb-NO" dirty="0"/>
              <a:t> for alle!</a:t>
            </a:r>
          </a:p>
        </p:txBody>
      </p:sp>
      <p:sp>
        <p:nvSpPr>
          <p:cNvPr id="8" name="TekstSylinder 7">
            <a:extLst>
              <a:ext uri="{FF2B5EF4-FFF2-40B4-BE49-F238E27FC236}">
                <a16:creationId xmlns:a16="http://schemas.microsoft.com/office/drawing/2014/main" id="{FF1CD161-3610-4664-9364-C7744C2016FB}"/>
              </a:ext>
            </a:extLst>
          </p:cNvPr>
          <p:cNvSpPr txBox="1"/>
          <p:nvPr/>
        </p:nvSpPr>
        <p:spPr>
          <a:xfrm>
            <a:off x="6088352" y="5015547"/>
            <a:ext cx="5331656" cy="1477328"/>
          </a:xfrm>
          <a:prstGeom prst="rect">
            <a:avLst/>
          </a:prstGeom>
          <a:noFill/>
        </p:spPr>
        <p:txBody>
          <a:bodyPr wrap="square" rtlCol="0">
            <a:spAutoFit/>
          </a:bodyPr>
          <a:lstStyle/>
          <a:p>
            <a:pPr marL="285750" indent="-285750">
              <a:buFontTx/>
              <a:buChar char="-"/>
            </a:pPr>
            <a:r>
              <a:rPr lang="nb-NO" b="1" dirty="0"/>
              <a:t>Du</a:t>
            </a:r>
            <a:r>
              <a:rPr lang="nb-NO" dirty="0"/>
              <a:t> har </a:t>
            </a:r>
            <a:r>
              <a:rPr lang="nb-NO" b="1" dirty="0"/>
              <a:t>valgfrihet</a:t>
            </a:r>
            <a:r>
              <a:rPr lang="nb-NO" dirty="0"/>
              <a:t> til å finne din egen vei til rikdom.</a:t>
            </a:r>
          </a:p>
          <a:p>
            <a:pPr marL="285750" indent="-285750">
              <a:buFontTx/>
              <a:buChar char="-"/>
            </a:pPr>
            <a:r>
              <a:rPr lang="nb-NO" b="1" dirty="0"/>
              <a:t>Du</a:t>
            </a:r>
            <a:r>
              <a:rPr lang="nb-NO" dirty="0"/>
              <a:t> må sikre mest mulig </a:t>
            </a:r>
            <a:r>
              <a:rPr lang="nb-NO" b="1" dirty="0"/>
              <a:t>til deg selv</a:t>
            </a:r>
            <a:r>
              <a:rPr lang="nb-NO" dirty="0"/>
              <a:t>, for du får ikke hjelp av andre.</a:t>
            </a:r>
          </a:p>
          <a:p>
            <a:pPr marL="285750" indent="-285750">
              <a:buFontTx/>
              <a:buChar char="-"/>
            </a:pPr>
            <a:r>
              <a:rPr lang="nb-NO" dirty="0"/>
              <a:t>Økonomiske trygghet er ditt </a:t>
            </a:r>
            <a:r>
              <a:rPr lang="nb-NO" b="1" dirty="0"/>
              <a:t>individuelle</a:t>
            </a:r>
            <a:r>
              <a:rPr lang="nb-NO" dirty="0"/>
              <a:t> ansvar.</a:t>
            </a:r>
          </a:p>
          <a:p>
            <a:pPr marL="285750" indent="-285750">
              <a:buFontTx/>
              <a:buChar char="-"/>
            </a:pPr>
            <a:r>
              <a:rPr lang="nb-NO" b="1" dirty="0"/>
              <a:t>Du</a:t>
            </a:r>
            <a:r>
              <a:rPr lang="nb-NO" dirty="0"/>
              <a:t> har et hav av </a:t>
            </a:r>
            <a:r>
              <a:rPr lang="nb-NO" b="1" dirty="0"/>
              <a:t>muligheter.</a:t>
            </a:r>
            <a:endParaRPr lang="nb-NO" dirty="0"/>
          </a:p>
        </p:txBody>
      </p:sp>
      <p:pic>
        <p:nvPicPr>
          <p:cNvPr id="1026" name="Picture 2" descr="Three Questions for the Lonely Leader - BobbyAlbert.com">
            <a:extLst>
              <a:ext uri="{FF2B5EF4-FFF2-40B4-BE49-F238E27FC236}">
                <a16:creationId xmlns:a16="http://schemas.microsoft.com/office/drawing/2014/main" id="{03BEAD2F-42FA-4209-9D18-0B43EEE89C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76"/>
          <a:stretch/>
        </p:blipFill>
        <p:spPr bwMode="auto">
          <a:xfrm>
            <a:off x="7007177" y="1439229"/>
            <a:ext cx="4163887" cy="34460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hinking like a financially successful person">
            <a:extLst>
              <a:ext uri="{FF2B5EF4-FFF2-40B4-BE49-F238E27FC236}">
                <a16:creationId xmlns:a16="http://schemas.microsoft.com/office/drawing/2014/main" id="{87220573-2DF7-42E7-8305-E960831AF4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6403" y="1439228"/>
            <a:ext cx="4864364" cy="342025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E672B60-6F64-478D-B028-2F956B97290F}"/>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bwMode="auto">
          <a:xfrm>
            <a:off x="1244504" y="1439228"/>
            <a:ext cx="4339785" cy="3247180"/>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e 9" descr="Et bilde som inneholder tekst, skilt, utklipp&#10;&#10;Automatisk generert beskrivelse">
            <a:extLst>
              <a:ext uri="{FF2B5EF4-FFF2-40B4-BE49-F238E27FC236}">
                <a16:creationId xmlns:a16="http://schemas.microsoft.com/office/drawing/2014/main" id="{688081DA-EFEA-46D3-9DB1-66AA8667C4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205965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75854FBB-30F3-45CF-8832-2B8BE51B47BF}"/>
              </a:ext>
            </a:extLst>
          </p:cNvPr>
          <p:cNvPicPr>
            <a:picLocks noChangeAspect="1"/>
          </p:cNvPicPr>
          <p:nvPr/>
        </p:nvPicPr>
        <p:blipFill rotWithShape="1">
          <a:blip r:embed="rId3"/>
          <a:srcRect l="2446" r="2782"/>
          <a:stretch/>
        </p:blipFill>
        <p:spPr>
          <a:xfrm>
            <a:off x="1549376" y="1473278"/>
            <a:ext cx="9118625" cy="4798367"/>
          </a:xfrm>
          <a:prstGeom prst="rect">
            <a:avLst/>
          </a:prstGeom>
        </p:spPr>
      </p:pic>
      <p:sp>
        <p:nvSpPr>
          <p:cNvPr id="2" name="Tittel 1"/>
          <p:cNvSpPr>
            <a:spLocks noGrp="1"/>
          </p:cNvSpPr>
          <p:nvPr>
            <p:ph type="title"/>
          </p:nvPr>
        </p:nvSpPr>
        <p:spPr>
          <a:xfrm>
            <a:off x="1991544" y="274638"/>
            <a:ext cx="8219256" cy="1143000"/>
          </a:xfrm>
        </p:spPr>
        <p:txBody>
          <a:bodyPr>
            <a:normAutofit fontScale="90000"/>
          </a:bodyPr>
          <a:lstStyle/>
          <a:p>
            <a:r>
              <a:rPr lang="nb-NO" dirty="0"/>
              <a:t>Industriherrenes Runde Bord </a:t>
            </a:r>
            <a:br>
              <a:rPr lang="nb-NO" dirty="0"/>
            </a:br>
            <a:r>
              <a:rPr lang="nb-NO" sz="3600" dirty="0"/>
              <a:t>(European </a:t>
            </a:r>
            <a:r>
              <a:rPr lang="nb-NO" sz="3600" dirty="0" err="1"/>
              <a:t>Round</a:t>
            </a:r>
            <a:r>
              <a:rPr lang="nb-NO" sz="3600" dirty="0"/>
              <a:t> </a:t>
            </a:r>
            <a:r>
              <a:rPr lang="nb-NO" sz="3600" dirty="0" err="1"/>
              <a:t>Table</a:t>
            </a:r>
            <a:r>
              <a:rPr lang="nb-NO" sz="3600" dirty="0"/>
              <a:t> </a:t>
            </a:r>
            <a:r>
              <a:rPr lang="nb-NO" sz="3600" dirty="0" err="1"/>
              <a:t>of</a:t>
            </a:r>
            <a:r>
              <a:rPr lang="nb-NO" sz="3600" dirty="0"/>
              <a:t> industrialists)</a:t>
            </a:r>
          </a:p>
        </p:txBody>
      </p:sp>
      <p:sp>
        <p:nvSpPr>
          <p:cNvPr id="6" name="TekstSylinder 5"/>
          <p:cNvSpPr txBox="1"/>
          <p:nvPr/>
        </p:nvSpPr>
        <p:spPr>
          <a:xfrm>
            <a:off x="1775520" y="1473278"/>
            <a:ext cx="1872208" cy="830997"/>
          </a:xfrm>
          <a:prstGeom prst="rect">
            <a:avLst/>
          </a:prstGeom>
          <a:solidFill>
            <a:schemeClr val="bg1"/>
          </a:solidFill>
        </p:spPr>
        <p:txBody>
          <a:bodyPr wrap="square" rtlCol="0">
            <a:spAutoFit/>
          </a:bodyPr>
          <a:lstStyle/>
          <a:p>
            <a:r>
              <a:rPr lang="nb-NO" sz="2400" dirty="0"/>
              <a:t>Paris, </a:t>
            </a:r>
          </a:p>
          <a:p>
            <a:r>
              <a:rPr lang="nb-NO" sz="2400" dirty="0"/>
              <a:t>april 1983</a:t>
            </a:r>
          </a:p>
        </p:txBody>
      </p:sp>
      <p:pic>
        <p:nvPicPr>
          <p:cNvPr id="5" name="Bilde 4">
            <a:extLst>
              <a:ext uri="{FF2B5EF4-FFF2-40B4-BE49-F238E27FC236}">
                <a16:creationId xmlns:a16="http://schemas.microsoft.com/office/drawing/2014/main" id="{818EA28D-080A-4D25-A948-EF05FD2C1CF7}"/>
              </a:ext>
            </a:extLst>
          </p:cNvPr>
          <p:cNvPicPr>
            <a:picLocks noChangeAspect="1"/>
          </p:cNvPicPr>
          <p:nvPr/>
        </p:nvPicPr>
        <p:blipFill>
          <a:blip r:embed="rId4"/>
          <a:stretch>
            <a:fillRect/>
          </a:stretch>
        </p:blipFill>
        <p:spPr>
          <a:xfrm>
            <a:off x="8544273" y="3705743"/>
            <a:ext cx="2098353" cy="3152258"/>
          </a:xfrm>
          <a:prstGeom prst="rect">
            <a:avLst/>
          </a:prstGeom>
        </p:spPr>
      </p:pic>
      <p:pic>
        <p:nvPicPr>
          <p:cNvPr id="7" name="Bilde 6" descr="Et bilde som inneholder tekst, skilt, utklipp&#10;&#10;Automatisk generert beskrivelse">
            <a:extLst>
              <a:ext uri="{FF2B5EF4-FFF2-40B4-BE49-F238E27FC236}">
                <a16:creationId xmlns:a16="http://schemas.microsoft.com/office/drawing/2014/main" id="{C87E36D2-CA31-4C37-8C3F-7B16778265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3117685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41133FCD-540F-4C97-90F6-FDB84CAD3A58}"/>
              </a:ext>
            </a:extLst>
          </p:cNvPr>
          <p:cNvPicPr>
            <a:picLocks noChangeAspect="1"/>
          </p:cNvPicPr>
          <p:nvPr/>
        </p:nvPicPr>
        <p:blipFill>
          <a:blip r:embed="rId3"/>
          <a:stretch>
            <a:fillRect/>
          </a:stretch>
        </p:blipFill>
        <p:spPr>
          <a:xfrm>
            <a:off x="987459" y="109182"/>
            <a:ext cx="10103359" cy="6605517"/>
          </a:xfrm>
          <a:prstGeom prst="rect">
            <a:avLst/>
          </a:prstGeom>
        </p:spPr>
      </p:pic>
      <p:sp>
        <p:nvSpPr>
          <p:cNvPr id="4" name="TekstSylinder 3">
            <a:extLst>
              <a:ext uri="{FF2B5EF4-FFF2-40B4-BE49-F238E27FC236}">
                <a16:creationId xmlns:a16="http://schemas.microsoft.com/office/drawing/2014/main" id="{F5CF68F7-9996-497F-9CAB-71F56F2AD6EC}"/>
              </a:ext>
            </a:extLst>
          </p:cNvPr>
          <p:cNvSpPr txBox="1"/>
          <p:nvPr/>
        </p:nvSpPr>
        <p:spPr>
          <a:xfrm>
            <a:off x="1636630" y="778423"/>
            <a:ext cx="8435418" cy="646331"/>
          </a:xfrm>
          <a:prstGeom prst="rect">
            <a:avLst/>
          </a:prstGeom>
          <a:noFill/>
        </p:spPr>
        <p:txBody>
          <a:bodyPr wrap="square" rtlCol="0">
            <a:spAutoFit/>
          </a:bodyPr>
          <a:lstStyle/>
          <a:p>
            <a:r>
              <a:rPr lang="nb-NO" sz="3600" b="1" dirty="0">
                <a:solidFill>
                  <a:schemeClr val="bg1"/>
                </a:solidFill>
              </a:rPr>
              <a:t>European </a:t>
            </a:r>
            <a:r>
              <a:rPr lang="nb-NO" sz="3600" b="1" dirty="0" err="1">
                <a:solidFill>
                  <a:schemeClr val="bg1"/>
                </a:solidFill>
              </a:rPr>
              <a:t>Round</a:t>
            </a:r>
            <a:r>
              <a:rPr lang="nb-NO" sz="3600" b="1" dirty="0">
                <a:solidFill>
                  <a:schemeClr val="bg1"/>
                </a:solidFill>
              </a:rPr>
              <a:t> </a:t>
            </a:r>
            <a:r>
              <a:rPr lang="nb-NO" sz="3600" b="1" dirty="0" err="1">
                <a:solidFill>
                  <a:schemeClr val="bg1"/>
                </a:solidFill>
              </a:rPr>
              <a:t>Table</a:t>
            </a:r>
            <a:r>
              <a:rPr lang="nb-NO" sz="3600" b="1" dirty="0">
                <a:solidFill>
                  <a:schemeClr val="bg1"/>
                </a:solidFill>
              </a:rPr>
              <a:t> 2000:</a:t>
            </a:r>
          </a:p>
        </p:txBody>
      </p:sp>
      <p:pic>
        <p:nvPicPr>
          <p:cNvPr id="5" name="Bilde 4" descr="Et bilde som inneholder tekst, skilt, utklipp&#10;&#10;Automatisk generert beskrivelse">
            <a:extLst>
              <a:ext uri="{FF2B5EF4-FFF2-40B4-BE49-F238E27FC236}">
                <a16:creationId xmlns:a16="http://schemas.microsoft.com/office/drawing/2014/main" id="{F7454A8D-D821-49E5-80CB-A3E001E02A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1466340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87ABC294-6BB6-41B4-9F9E-6B492CA925E4}"/>
              </a:ext>
            </a:extLst>
          </p:cNvPr>
          <p:cNvPicPr>
            <a:picLocks noChangeAspect="1"/>
          </p:cNvPicPr>
          <p:nvPr/>
        </p:nvPicPr>
        <p:blipFill>
          <a:blip r:embed="rId3"/>
          <a:stretch>
            <a:fillRect/>
          </a:stretch>
        </p:blipFill>
        <p:spPr>
          <a:xfrm>
            <a:off x="1" y="9200"/>
            <a:ext cx="5830384" cy="3812174"/>
          </a:xfrm>
          <a:prstGeom prst="rect">
            <a:avLst/>
          </a:prstGeom>
        </p:spPr>
      </p:pic>
      <p:sp>
        <p:nvSpPr>
          <p:cNvPr id="3" name="Rektangel 2"/>
          <p:cNvSpPr/>
          <p:nvPr/>
        </p:nvSpPr>
        <p:spPr>
          <a:xfrm>
            <a:off x="779860" y="1961319"/>
            <a:ext cx="10199145" cy="3970318"/>
          </a:xfrm>
          <a:prstGeom prst="rect">
            <a:avLst/>
          </a:prstGeom>
          <a:solidFill>
            <a:schemeClr val="bg1">
              <a:alpha val="92000"/>
            </a:schemeClr>
          </a:solidFill>
          <a:ln>
            <a:solidFill>
              <a:schemeClr val="tx1"/>
            </a:solidFill>
          </a:ln>
        </p:spPr>
        <p:txBody>
          <a:bodyPr wrap="square">
            <a:spAutoFit/>
          </a:bodyPr>
          <a:lstStyle/>
          <a:p>
            <a:pPr marL="457200" indent="-457200">
              <a:buFont typeface="Arial" panose="020B0604020202020204" pitchFamily="34" charset="0"/>
              <a:buChar char="•"/>
            </a:pPr>
            <a:r>
              <a:rPr lang="nb-NO" sz="3600" dirty="0">
                <a:solidFill>
                  <a:prstClr val="black"/>
                </a:solidFill>
                <a:latin typeface="Calibri"/>
              </a:rPr>
              <a:t>Staten dekker minstestandard, markedet må åpnes for private pensjonstilbud </a:t>
            </a:r>
          </a:p>
          <a:p>
            <a:pPr marL="457200" indent="-457200">
              <a:buFont typeface="Arial" panose="020B0604020202020204" pitchFamily="34" charset="0"/>
              <a:buChar char="•"/>
            </a:pPr>
            <a:r>
              <a:rPr lang="nb-NO" sz="3600" dirty="0">
                <a:solidFill>
                  <a:prstClr val="black"/>
                </a:solidFill>
                <a:latin typeface="Calibri"/>
              </a:rPr>
              <a:t>Mer skatt på arbeid må unngås, det kan øke lønnskravene</a:t>
            </a:r>
          </a:p>
          <a:p>
            <a:pPr marL="457200" indent="-457200">
              <a:buFont typeface="Arial" panose="020B0604020202020204" pitchFamily="34" charset="0"/>
              <a:buChar char="•"/>
            </a:pPr>
            <a:r>
              <a:rPr lang="nb-NO" sz="3600" dirty="0">
                <a:solidFill>
                  <a:prstClr val="black"/>
                </a:solidFill>
                <a:latin typeface="Calibri"/>
              </a:rPr>
              <a:t>Hev pensjonsalderen, belønn dem som står lenger  og unngå førtidspensjoner</a:t>
            </a:r>
          </a:p>
          <a:p>
            <a:pPr marL="457200" indent="-457200">
              <a:buFont typeface="Arial" panose="020B0604020202020204" pitchFamily="34" charset="0"/>
              <a:buChar char="•"/>
            </a:pPr>
            <a:r>
              <a:rPr lang="nb-NO" sz="3600" dirty="0">
                <a:solidFill>
                  <a:prstClr val="black"/>
                </a:solidFill>
                <a:latin typeface="Calibri"/>
              </a:rPr>
              <a:t>Pensjonene må øke mindre enn lønningene</a:t>
            </a:r>
          </a:p>
        </p:txBody>
      </p:sp>
      <p:pic>
        <p:nvPicPr>
          <p:cNvPr id="4" name="Bilde 3" descr="Et bilde som inneholder tekst, skilt, utklipp&#10;&#10;Automatisk generert beskrivelse">
            <a:extLst>
              <a:ext uri="{FF2B5EF4-FFF2-40B4-BE49-F238E27FC236}">
                <a16:creationId xmlns:a16="http://schemas.microsoft.com/office/drawing/2014/main" id="{9EB92D64-7C1E-4B61-923C-FDA94D7E2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2513324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241603" y="175262"/>
            <a:ext cx="7237379" cy="6682738"/>
          </a:xfrm>
          <a:prstGeom prst="rect">
            <a:avLst/>
          </a:prstGeom>
        </p:spPr>
      </p:pic>
      <p:sp>
        <p:nvSpPr>
          <p:cNvPr id="2" name="TekstSylinder 1"/>
          <p:cNvSpPr txBox="1"/>
          <p:nvPr/>
        </p:nvSpPr>
        <p:spPr>
          <a:xfrm>
            <a:off x="4832054" y="1993438"/>
            <a:ext cx="1622323" cy="707886"/>
          </a:xfrm>
          <a:prstGeom prst="rect">
            <a:avLst/>
          </a:prstGeom>
          <a:solidFill>
            <a:schemeClr val="bg1"/>
          </a:solidFill>
        </p:spPr>
        <p:txBody>
          <a:bodyPr wrap="square" rtlCol="0">
            <a:spAutoFit/>
          </a:bodyPr>
          <a:lstStyle/>
          <a:p>
            <a:r>
              <a:rPr lang="nb-NO" sz="2000" dirty="0"/>
              <a:t>Alders- og uførepensjon</a:t>
            </a:r>
          </a:p>
        </p:txBody>
      </p:sp>
      <p:sp>
        <p:nvSpPr>
          <p:cNvPr id="3" name="TekstSylinder 2"/>
          <p:cNvSpPr txBox="1"/>
          <p:nvPr/>
        </p:nvSpPr>
        <p:spPr>
          <a:xfrm>
            <a:off x="4586781" y="4627983"/>
            <a:ext cx="1867596" cy="1015663"/>
          </a:xfrm>
          <a:prstGeom prst="rect">
            <a:avLst/>
          </a:prstGeom>
          <a:solidFill>
            <a:schemeClr val="bg1"/>
          </a:solidFill>
        </p:spPr>
        <p:txBody>
          <a:bodyPr wrap="square" rtlCol="0">
            <a:spAutoFit/>
          </a:bodyPr>
          <a:lstStyle/>
          <a:p>
            <a:r>
              <a:rPr lang="nb-NO" sz="2000" dirty="0"/>
              <a:t>Statens petroleums-inntekter</a:t>
            </a:r>
          </a:p>
        </p:txBody>
      </p:sp>
      <p:sp>
        <p:nvSpPr>
          <p:cNvPr id="5" name="TekstSylinder 4"/>
          <p:cNvSpPr txBox="1"/>
          <p:nvPr/>
        </p:nvSpPr>
        <p:spPr>
          <a:xfrm>
            <a:off x="0" y="71616"/>
            <a:ext cx="1763486" cy="400110"/>
          </a:xfrm>
          <a:prstGeom prst="rect">
            <a:avLst/>
          </a:prstGeom>
          <a:ln w="38100"/>
        </p:spPr>
        <p:style>
          <a:lnRef idx="2">
            <a:schemeClr val="accent6"/>
          </a:lnRef>
          <a:fillRef idx="1">
            <a:schemeClr val="lt1"/>
          </a:fillRef>
          <a:effectRef idx="0">
            <a:schemeClr val="accent6"/>
          </a:effectRef>
          <a:fontRef idx="minor">
            <a:schemeClr val="dk1"/>
          </a:fontRef>
        </p:style>
        <p:txBody>
          <a:bodyPr wrap="square" rtlCol="0">
            <a:spAutoFit/>
          </a:bodyPr>
          <a:lstStyle/>
          <a:p>
            <a:r>
              <a:rPr lang="nb-NO" sz="2000" dirty="0"/>
              <a:t>Prosent av BNP</a:t>
            </a:r>
            <a:endParaRPr lang="nb-NO" dirty="0"/>
          </a:p>
        </p:txBody>
      </p:sp>
      <p:sp>
        <p:nvSpPr>
          <p:cNvPr id="18" name="Rektangel 17"/>
          <p:cNvSpPr/>
          <p:nvPr/>
        </p:nvSpPr>
        <p:spPr>
          <a:xfrm>
            <a:off x="6566359" y="472999"/>
            <a:ext cx="5301343" cy="4893647"/>
          </a:xfrm>
          <a:prstGeom prst="rect">
            <a:avLst/>
          </a:prstGeom>
          <a:solidFill>
            <a:schemeClr val="bg1"/>
          </a:solidFill>
        </p:spPr>
        <p:txBody>
          <a:bodyPr wrap="square">
            <a:spAutoFit/>
          </a:bodyPr>
          <a:lstStyle/>
          <a:p>
            <a:endParaRPr lang="nb-NO" sz="2400" dirty="0"/>
          </a:p>
          <a:p>
            <a:r>
              <a:rPr lang="nb-NO" sz="2400" dirty="0"/>
              <a:t>«Et nøkkelpunkt i forsøket på å skape enighet om nødvendigheten av reform, er å presentere en beskrivelse av pensjonsproblemet som blir godtatt av de viktigste partene. </a:t>
            </a:r>
          </a:p>
          <a:p>
            <a:endParaRPr lang="nb-NO" sz="2400" dirty="0"/>
          </a:p>
          <a:p>
            <a:r>
              <a:rPr lang="nb-NO" sz="2400" dirty="0"/>
              <a:t>Poenget med dette skremmende bildet var å gjøre det klart at framtidige oljeinntekter ikke ville kunne dekke finansieringsbehovet.»</a:t>
            </a:r>
          </a:p>
          <a:p>
            <a:endParaRPr lang="nb-NO" sz="2400" dirty="0"/>
          </a:p>
          <a:p>
            <a:pPr algn="r"/>
            <a:r>
              <a:rPr lang="nb-NO" sz="2400" dirty="0"/>
              <a:t>(</a:t>
            </a:r>
            <a:r>
              <a:rPr lang="nb-NO" sz="2400" dirty="0" err="1"/>
              <a:t>R.Ervik</a:t>
            </a:r>
            <a:r>
              <a:rPr lang="nb-NO" sz="2400" dirty="0"/>
              <a:t> og T. </a:t>
            </a:r>
            <a:r>
              <a:rPr lang="nb-NO" sz="2400" dirty="0" err="1"/>
              <a:t>Skogedal</a:t>
            </a:r>
            <a:r>
              <a:rPr lang="nb-NO" sz="2400" dirty="0"/>
              <a:t> Linden  2015.)</a:t>
            </a:r>
          </a:p>
        </p:txBody>
      </p:sp>
      <p:pic>
        <p:nvPicPr>
          <p:cNvPr id="7" name="Bilde 6" descr="Et bilde som inneholder tekst, skilt, utklipp&#10;&#10;Automatisk generert beskrivelse">
            <a:extLst>
              <a:ext uri="{FF2B5EF4-FFF2-40B4-BE49-F238E27FC236}">
                <a16:creationId xmlns:a16="http://schemas.microsoft.com/office/drawing/2014/main" id="{7F333309-420F-4933-837F-7202F90F0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3388816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rotWithShape="1">
          <a:blip r:embed="rId3"/>
          <a:srcRect l="8025" r="29806" b="7781"/>
          <a:stretch/>
        </p:blipFill>
        <p:spPr>
          <a:xfrm>
            <a:off x="576943" y="429305"/>
            <a:ext cx="6487885" cy="5999390"/>
          </a:xfrm>
          <a:prstGeom prst="rect">
            <a:avLst/>
          </a:prstGeom>
        </p:spPr>
      </p:pic>
      <p:sp>
        <p:nvSpPr>
          <p:cNvPr id="4" name="TekstSylinder 3"/>
          <p:cNvSpPr txBox="1"/>
          <p:nvPr/>
        </p:nvSpPr>
        <p:spPr>
          <a:xfrm>
            <a:off x="696686" y="71118"/>
            <a:ext cx="2106384" cy="954107"/>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r>
              <a:rPr lang="nb-NO" sz="2800" b="1" dirty="0"/>
              <a:t>Milliarder </a:t>
            </a:r>
          </a:p>
          <a:p>
            <a:r>
              <a:rPr lang="nb-NO" sz="2800" b="1" dirty="0"/>
              <a:t>1995-kroner</a:t>
            </a:r>
          </a:p>
        </p:txBody>
      </p:sp>
      <p:sp>
        <p:nvSpPr>
          <p:cNvPr id="5" name="Rektangel 4"/>
          <p:cNvSpPr/>
          <p:nvPr/>
        </p:nvSpPr>
        <p:spPr>
          <a:xfrm>
            <a:off x="6780874" y="4396032"/>
            <a:ext cx="2342277" cy="954107"/>
          </a:xfrm>
          <a:prstGeom prst="rect">
            <a:avLst/>
          </a:prstGeom>
        </p:spPr>
        <p:txBody>
          <a:bodyPr wrap="square">
            <a:spAutoFit/>
          </a:bodyPr>
          <a:lstStyle/>
          <a:p>
            <a:r>
              <a:rPr lang="nb-NO" sz="2800" b="1" dirty="0"/>
              <a:t>Alders- og uførepensjon</a:t>
            </a:r>
          </a:p>
        </p:txBody>
      </p:sp>
      <p:sp>
        <p:nvSpPr>
          <p:cNvPr id="6" name="Rektangel 5"/>
          <p:cNvSpPr/>
          <p:nvPr/>
        </p:nvSpPr>
        <p:spPr>
          <a:xfrm>
            <a:off x="7064828" y="5364471"/>
            <a:ext cx="3265894" cy="954107"/>
          </a:xfrm>
          <a:prstGeom prst="rect">
            <a:avLst/>
          </a:prstGeom>
        </p:spPr>
        <p:txBody>
          <a:bodyPr wrap="none">
            <a:spAutoFit/>
          </a:bodyPr>
          <a:lstStyle/>
          <a:p>
            <a:r>
              <a:rPr lang="nb-NO" sz="2800" b="1" dirty="0"/>
              <a:t>Statens </a:t>
            </a:r>
          </a:p>
          <a:p>
            <a:r>
              <a:rPr lang="nb-NO" sz="2800" b="1" dirty="0"/>
              <a:t>petroleumsinntekter</a:t>
            </a:r>
          </a:p>
        </p:txBody>
      </p:sp>
      <p:sp>
        <p:nvSpPr>
          <p:cNvPr id="7" name="TekstSylinder 6"/>
          <p:cNvSpPr txBox="1"/>
          <p:nvPr/>
        </p:nvSpPr>
        <p:spPr>
          <a:xfrm>
            <a:off x="6780874" y="1774371"/>
            <a:ext cx="2601686" cy="954107"/>
          </a:xfrm>
          <a:prstGeom prst="rect">
            <a:avLst/>
          </a:prstGeom>
          <a:noFill/>
        </p:spPr>
        <p:txBody>
          <a:bodyPr wrap="square" rtlCol="0">
            <a:spAutoFit/>
          </a:bodyPr>
          <a:lstStyle/>
          <a:p>
            <a:r>
              <a:rPr lang="nb-NO" sz="2800" b="1" dirty="0"/>
              <a:t>Bruttonasjonal-produktet (BNP)</a:t>
            </a:r>
          </a:p>
        </p:txBody>
      </p:sp>
      <p:pic>
        <p:nvPicPr>
          <p:cNvPr id="9" name="Bilde 8">
            <a:extLst>
              <a:ext uri="{FF2B5EF4-FFF2-40B4-BE49-F238E27FC236}">
                <a16:creationId xmlns:a16="http://schemas.microsoft.com/office/drawing/2014/main" id="{996D3E42-74E5-4E5D-A4EB-9CA25E1B5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2848" y="5178322"/>
            <a:ext cx="989703" cy="884547"/>
          </a:xfrm>
          <a:prstGeom prst="rect">
            <a:avLst/>
          </a:prstGeom>
        </p:spPr>
      </p:pic>
      <p:pic>
        <p:nvPicPr>
          <p:cNvPr id="8" name="Bilde 7" descr="Et bilde som inneholder tekst, skilt, utklipp&#10;&#10;Automatisk generert beskrivelse">
            <a:extLst>
              <a:ext uri="{FF2B5EF4-FFF2-40B4-BE49-F238E27FC236}">
                <a16:creationId xmlns:a16="http://schemas.microsoft.com/office/drawing/2014/main" id="{6433931E-3A5A-4C00-B78A-773B9DB1A1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3878575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3B0133-04DC-4317-BF23-284429D0AAA5}"/>
              </a:ext>
            </a:extLst>
          </p:cNvPr>
          <p:cNvSpPr>
            <a:spLocks noGrp="1"/>
          </p:cNvSpPr>
          <p:nvPr>
            <p:ph type="title"/>
          </p:nvPr>
        </p:nvSpPr>
        <p:spPr/>
        <p:txBody>
          <a:bodyPr>
            <a:normAutofit/>
          </a:bodyPr>
          <a:lstStyle/>
          <a:p>
            <a:r>
              <a:rPr lang="nb-NO" sz="5400" dirty="0"/>
              <a:t>Selv flinke økonomer vet ikke alt</a:t>
            </a:r>
          </a:p>
        </p:txBody>
      </p:sp>
      <p:pic>
        <p:nvPicPr>
          <p:cNvPr id="3" name="Bilde 2" descr="Et bilde som inneholder tekst, skilt, utklipp&#10;&#10;Automatisk generert beskrivelse">
            <a:extLst>
              <a:ext uri="{FF2B5EF4-FFF2-40B4-BE49-F238E27FC236}">
                <a16:creationId xmlns:a16="http://schemas.microsoft.com/office/drawing/2014/main" id="{CAFD5435-7182-416E-9D50-9F91CB93B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200" y="4359275"/>
            <a:ext cx="2133600" cy="2133600"/>
          </a:xfrm>
          <a:prstGeom prst="rect">
            <a:avLst/>
          </a:prstGeom>
        </p:spPr>
      </p:pic>
    </p:spTree>
    <p:extLst>
      <p:ext uri="{BB962C8B-B14F-4D97-AF65-F5344CB8AC3E}">
        <p14:creationId xmlns:p14="http://schemas.microsoft.com/office/powerpoint/2010/main" val="2445023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1E34C1AC-7628-4A9E-9AE2-9CAA986E2434}"/>
              </a:ext>
            </a:extLst>
          </p:cNvPr>
          <p:cNvSpPr txBox="1"/>
          <p:nvPr/>
        </p:nvSpPr>
        <p:spPr>
          <a:xfrm>
            <a:off x="3657602" y="4063056"/>
            <a:ext cx="7772401" cy="1631216"/>
          </a:xfrm>
          <a:prstGeom prst="rect">
            <a:avLst/>
          </a:prstGeom>
          <a:noFill/>
        </p:spPr>
        <p:txBody>
          <a:bodyPr wrap="square">
            <a:spAutoFit/>
          </a:bodyPr>
          <a:lstStyle/>
          <a:p>
            <a:pPr algn="r"/>
            <a:r>
              <a:rPr lang="nb-NO" sz="2000" dirty="0"/>
              <a:t>Professor Nicholas Barr fra London School </a:t>
            </a:r>
            <a:r>
              <a:rPr lang="nb-NO" sz="2000" dirty="0" err="1"/>
              <a:t>of</a:t>
            </a:r>
            <a:r>
              <a:rPr lang="nb-NO" sz="2000" dirty="0"/>
              <a:t> </a:t>
            </a:r>
            <a:r>
              <a:rPr lang="nb-NO" sz="2000" dirty="0" err="1"/>
              <a:t>Economics</a:t>
            </a:r>
            <a:r>
              <a:rPr lang="nb-NO" sz="2000" dirty="0"/>
              <a:t> svarer på spørsmål fra Ebba Wergeland, på nordisk konferanse om pensjonsforskning på Gardermoen 10.-11.3.2014, arrangert av Styringsgruppen for evalueringen av pensjonsreformen. </a:t>
            </a:r>
          </a:p>
          <a:p>
            <a:pPr algn="r"/>
            <a:r>
              <a:rPr lang="nb-NO" sz="2000" i="1" dirty="0"/>
              <a:t>(Sitert etter hukommelsen.)</a:t>
            </a:r>
          </a:p>
        </p:txBody>
      </p:sp>
      <p:sp>
        <p:nvSpPr>
          <p:cNvPr id="10" name="TekstSylinder 9">
            <a:extLst>
              <a:ext uri="{FF2B5EF4-FFF2-40B4-BE49-F238E27FC236}">
                <a16:creationId xmlns:a16="http://schemas.microsoft.com/office/drawing/2014/main" id="{A032FD27-7F85-465C-93DE-AC987502B572}"/>
              </a:ext>
            </a:extLst>
          </p:cNvPr>
          <p:cNvSpPr txBox="1"/>
          <p:nvPr/>
        </p:nvSpPr>
        <p:spPr>
          <a:xfrm>
            <a:off x="809296" y="1108600"/>
            <a:ext cx="10573407" cy="2554545"/>
          </a:xfrm>
          <a:prstGeom prst="rect">
            <a:avLst/>
          </a:prstGeom>
          <a:noFill/>
        </p:spPr>
        <p:txBody>
          <a:bodyPr wrap="square">
            <a:spAutoFit/>
          </a:bodyPr>
          <a:lstStyle/>
          <a:p>
            <a:pPr marL="457200" indent="-457200">
              <a:buFontTx/>
              <a:buChar char="-"/>
            </a:pPr>
            <a:r>
              <a:rPr lang="nb-NO" sz="3200" dirty="0"/>
              <a:t>Hvor skal de jobbe, hvis dere hever pensjonsalderen til 75 år?</a:t>
            </a:r>
          </a:p>
          <a:p>
            <a:endParaRPr lang="nb-NO" sz="3200" dirty="0"/>
          </a:p>
          <a:p>
            <a:pPr marL="457200" indent="-457200">
              <a:buFontTx/>
              <a:buChar char="-"/>
            </a:pPr>
            <a:r>
              <a:rPr lang="nb-NO" sz="3200" i="1" dirty="0"/>
              <a:t>De fleste tunge jobbene er borte - og de som har for tungt arbeid kan jo omskoleres.</a:t>
            </a:r>
          </a:p>
        </p:txBody>
      </p:sp>
      <p:pic>
        <p:nvPicPr>
          <p:cNvPr id="4" name="Bilde 3" descr="Et bilde som inneholder tekst, skilt, utklipp&#10;&#10;Automatisk generert beskrivelse">
            <a:extLst>
              <a:ext uri="{FF2B5EF4-FFF2-40B4-BE49-F238E27FC236}">
                <a16:creationId xmlns:a16="http://schemas.microsoft.com/office/drawing/2014/main" id="{EE11AAD4-F04F-42E1-A07A-4DA76064A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4186616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3CCA43AC-90CB-48FF-A28B-BADEA5E53167}"/>
              </a:ext>
            </a:extLst>
          </p:cNvPr>
          <p:cNvPicPr>
            <a:picLocks noChangeAspect="1"/>
          </p:cNvPicPr>
          <p:nvPr/>
        </p:nvPicPr>
        <p:blipFill rotWithShape="1">
          <a:blip r:embed="rId3"/>
          <a:srcRect l="21381" r="22313" b="5473"/>
          <a:stretch/>
        </p:blipFill>
        <p:spPr>
          <a:xfrm>
            <a:off x="2569649" y="-10236"/>
            <a:ext cx="7052702" cy="6660107"/>
          </a:xfrm>
          <a:prstGeom prst="rect">
            <a:avLst/>
          </a:prstGeom>
        </p:spPr>
      </p:pic>
      <p:pic>
        <p:nvPicPr>
          <p:cNvPr id="3" name="Bilde 2" descr="Et bilde som inneholder tekst, skilt, utklipp&#10;&#10;Automatisk generert beskrivelse">
            <a:extLst>
              <a:ext uri="{FF2B5EF4-FFF2-40B4-BE49-F238E27FC236}">
                <a16:creationId xmlns:a16="http://schemas.microsoft.com/office/drawing/2014/main" id="{3A3BEAB9-C55C-4816-9FE8-C3F2670D2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3508699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C7A04E8-3056-49F7-81BF-8805B913A5CC}"/>
              </a:ext>
            </a:extLst>
          </p:cNvPr>
          <p:cNvPicPr>
            <a:picLocks noChangeAspect="1"/>
          </p:cNvPicPr>
          <p:nvPr/>
        </p:nvPicPr>
        <p:blipFill>
          <a:blip r:embed="rId2"/>
          <a:stretch>
            <a:fillRect/>
          </a:stretch>
        </p:blipFill>
        <p:spPr>
          <a:xfrm>
            <a:off x="426187" y="365010"/>
            <a:ext cx="4344704" cy="6267018"/>
          </a:xfrm>
          <a:prstGeom prst="rect">
            <a:avLst/>
          </a:prstGeom>
        </p:spPr>
      </p:pic>
      <p:sp>
        <p:nvSpPr>
          <p:cNvPr id="6" name="TekstSylinder 5">
            <a:extLst>
              <a:ext uri="{FF2B5EF4-FFF2-40B4-BE49-F238E27FC236}">
                <a16:creationId xmlns:a16="http://schemas.microsoft.com/office/drawing/2014/main" id="{463C85E7-DCB3-48C0-88E7-FB2B54F2BD53}"/>
              </a:ext>
            </a:extLst>
          </p:cNvPr>
          <p:cNvSpPr txBox="1"/>
          <p:nvPr/>
        </p:nvSpPr>
        <p:spPr>
          <a:xfrm>
            <a:off x="5423338" y="520262"/>
            <a:ext cx="6096000" cy="2308324"/>
          </a:xfrm>
          <a:prstGeom prst="rect">
            <a:avLst/>
          </a:prstGeom>
          <a:noFill/>
        </p:spPr>
        <p:txBody>
          <a:bodyPr wrap="square">
            <a:spAutoFit/>
          </a:bodyPr>
          <a:lstStyle/>
          <a:p>
            <a:r>
              <a:rPr lang="nb-NO" sz="2400" dirty="0"/>
              <a:t>«Tanken er at den enkelte skal kunne kompensere for delingstallet ved å stå lenger i arbeid. </a:t>
            </a:r>
            <a:r>
              <a:rPr lang="nb-NO" sz="2400" b="1" dirty="0"/>
              <a:t>Dette forutsetter at forholdene legges til rette, og at arbeidsgiverne etterspør og tar vare på de eldre arbeidstakerne.»</a:t>
            </a:r>
          </a:p>
          <a:p>
            <a:r>
              <a:rPr lang="nb-NO" sz="2400" dirty="0"/>
              <a:t>(s.103, vår utheving)</a:t>
            </a:r>
          </a:p>
        </p:txBody>
      </p:sp>
      <p:sp>
        <p:nvSpPr>
          <p:cNvPr id="8" name="TekstSylinder 7">
            <a:extLst>
              <a:ext uri="{FF2B5EF4-FFF2-40B4-BE49-F238E27FC236}">
                <a16:creationId xmlns:a16="http://schemas.microsoft.com/office/drawing/2014/main" id="{6BBA9A33-EBA3-42C5-803E-E6548AAEEAE0}"/>
              </a:ext>
            </a:extLst>
          </p:cNvPr>
          <p:cNvSpPr txBox="1"/>
          <p:nvPr/>
        </p:nvSpPr>
        <p:spPr>
          <a:xfrm>
            <a:off x="5423338" y="3409734"/>
            <a:ext cx="6096000" cy="2677656"/>
          </a:xfrm>
          <a:prstGeom prst="rect">
            <a:avLst/>
          </a:prstGeom>
          <a:noFill/>
        </p:spPr>
        <p:txBody>
          <a:bodyPr wrap="square">
            <a:spAutoFit/>
          </a:bodyPr>
          <a:lstStyle/>
          <a:p>
            <a:r>
              <a:rPr lang="nb-NO" sz="2400" dirty="0"/>
              <a:t>«Der arbeidets art tilsier at alder kan være en årsak til at arbeidet ikke kan utføres på en forsvarlig måte, eller at det stilles bestemte fysiske krav til arbeidet, </a:t>
            </a:r>
            <a:r>
              <a:rPr lang="nb-NO" sz="2400" b="1" dirty="0"/>
              <a:t>bør det være arbeidsgivers ansvar å finne egnet annet arbeid for arbeidstakerne</a:t>
            </a:r>
            <a:r>
              <a:rPr lang="nb-NO" sz="2400" i="1" dirty="0"/>
              <a:t>.» </a:t>
            </a:r>
          </a:p>
          <a:p>
            <a:r>
              <a:rPr lang="nb-NO" sz="2400" dirty="0"/>
              <a:t>(s.148, vår utheving)</a:t>
            </a:r>
          </a:p>
        </p:txBody>
      </p:sp>
      <p:pic>
        <p:nvPicPr>
          <p:cNvPr id="5" name="Bilde 4" descr="Et bilde som inneholder tekst, skilt, utklipp&#10;&#10;Automatisk generert beskrivelse">
            <a:extLst>
              <a:ext uri="{FF2B5EF4-FFF2-40B4-BE49-F238E27FC236}">
                <a16:creationId xmlns:a16="http://schemas.microsoft.com/office/drawing/2014/main" id="{12FDF243-9B61-443C-B42A-70DA90725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868409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80D17376-FF84-4D40-A7B4-746FD93CE74C}"/>
              </a:ext>
            </a:extLst>
          </p:cNvPr>
          <p:cNvSpPr>
            <a:spLocks noGrp="1"/>
          </p:cNvSpPr>
          <p:nvPr>
            <p:ph type="title"/>
          </p:nvPr>
        </p:nvSpPr>
        <p:spPr/>
        <p:txBody>
          <a:bodyPr>
            <a:normAutofit fontScale="90000"/>
          </a:bodyPr>
          <a:lstStyle/>
          <a:p>
            <a:pPr algn="l"/>
            <a:r>
              <a:rPr lang="nb-NO" sz="3600" dirty="0"/>
              <a:t>De fleste gir seg fortsatt før 67 år – og straffes av reformen</a:t>
            </a:r>
          </a:p>
        </p:txBody>
      </p:sp>
      <p:pic>
        <p:nvPicPr>
          <p:cNvPr id="3" name="Bilde 2" descr="Et bilde som inneholder tekst, skilt, utklipp&#10;&#10;Automatisk generert beskrivelse">
            <a:extLst>
              <a:ext uri="{FF2B5EF4-FFF2-40B4-BE49-F238E27FC236}">
                <a16:creationId xmlns:a16="http://schemas.microsoft.com/office/drawing/2014/main" id="{76A21FBE-EF19-4491-A4C6-4FA2440D4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200" y="4359275"/>
            <a:ext cx="2133600" cy="2133600"/>
          </a:xfrm>
          <a:prstGeom prst="rect">
            <a:avLst/>
          </a:prstGeom>
        </p:spPr>
      </p:pic>
    </p:spTree>
    <p:extLst>
      <p:ext uri="{BB962C8B-B14F-4D97-AF65-F5344CB8AC3E}">
        <p14:creationId xmlns:p14="http://schemas.microsoft.com/office/powerpoint/2010/main" val="2170692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047578ED-A179-40F9-B185-827CEBEEEE3B}"/>
              </a:ext>
            </a:extLst>
          </p:cNvPr>
          <p:cNvPicPr>
            <a:picLocks noChangeAspect="1"/>
          </p:cNvPicPr>
          <p:nvPr/>
        </p:nvPicPr>
        <p:blipFill>
          <a:blip r:embed="rId3"/>
          <a:stretch>
            <a:fillRect/>
          </a:stretch>
        </p:blipFill>
        <p:spPr>
          <a:xfrm>
            <a:off x="1806114" y="277648"/>
            <a:ext cx="9315495" cy="6084335"/>
          </a:xfrm>
          <a:prstGeom prst="rect">
            <a:avLst/>
          </a:prstGeom>
        </p:spPr>
      </p:pic>
      <p:sp>
        <p:nvSpPr>
          <p:cNvPr id="5" name="TekstSylinder 4">
            <a:extLst>
              <a:ext uri="{FF2B5EF4-FFF2-40B4-BE49-F238E27FC236}">
                <a16:creationId xmlns:a16="http://schemas.microsoft.com/office/drawing/2014/main" id="{F95724B3-4DB7-4E5D-BDDF-3CD6E1887769}"/>
              </a:ext>
            </a:extLst>
          </p:cNvPr>
          <p:cNvSpPr txBox="1"/>
          <p:nvPr/>
        </p:nvSpPr>
        <p:spPr>
          <a:xfrm>
            <a:off x="7378261" y="3319817"/>
            <a:ext cx="945931" cy="461665"/>
          </a:xfrm>
          <a:prstGeom prst="rect">
            <a:avLst/>
          </a:prstGeom>
          <a:noFill/>
          <a:ln w="19050">
            <a:solidFill>
              <a:schemeClr val="tx1"/>
            </a:solidFill>
          </a:ln>
        </p:spPr>
        <p:txBody>
          <a:bodyPr wrap="square" rtlCol="0">
            <a:spAutoFit/>
          </a:bodyPr>
          <a:lstStyle/>
          <a:p>
            <a:r>
              <a:rPr lang="nb-NO" sz="2400" dirty="0"/>
              <a:t>2030?</a:t>
            </a:r>
          </a:p>
        </p:txBody>
      </p:sp>
      <p:pic>
        <p:nvPicPr>
          <p:cNvPr id="4" name="Bilde 3" descr="Et bilde som inneholder tekst, skilt, utklipp&#10;&#10;Automatisk generert beskrivelse">
            <a:extLst>
              <a:ext uri="{FF2B5EF4-FFF2-40B4-BE49-F238E27FC236}">
                <a16:creationId xmlns:a16="http://schemas.microsoft.com/office/drawing/2014/main" id="{255D230C-0D66-44E2-9DF1-EFB6C0E40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1905940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047578ED-A179-40F9-B185-827CEBEEEE3B}"/>
              </a:ext>
            </a:extLst>
          </p:cNvPr>
          <p:cNvPicPr>
            <a:picLocks noChangeAspect="1"/>
          </p:cNvPicPr>
          <p:nvPr/>
        </p:nvPicPr>
        <p:blipFill>
          <a:blip r:embed="rId3"/>
          <a:stretch>
            <a:fillRect/>
          </a:stretch>
        </p:blipFill>
        <p:spPr>
          <a:xfrm>
            <a:off x="1806114" y="277648"/>
            <a:ext cx="9315495" cy="6084335"/>
          </a:xfrm>
          <a:prstGeom prst="rect">
            <a:avLst/>
          </a:prstGeom>
        </p:spPr>
      </p:pic>
      <p:pic>
        <p:nvPicPr>
          <p:cNvPr id="3" name="Bilde 2">
            <a:extLst>
              <a:ext uri="{FF2B5EF4-FFF2-40B4-BE49-F238E27FC236}">
                <a16:creationId xmlns:a16="http://schemas.microsoft.com/office/drawing/2014/main" id="{C637D1FF-7677-446B-9C32-1903CE710E9D}"/>
              </a:ext>
            </a:extLst>
          </p:cNvPr>
          <p:cNvPicPr>
            <a:picLocks noChangeAspect="1"/>
          </p:cNvPicPr>
          <p:nvPr/>
        </p:nvPicPr>
        <p:blipFill rotWithShape="1">
          <a:blip r:embed="rId4"/>
          <a:srcRect r="4872"/>
          <a:stretch/>
        </p:blipFill>
        <p:spPr>
          <a:xfrm>
            <a:off x="8815660" y="1609804"/>
            <a:ext cx="3050519" cy="3251860"/>
          </a:xfrm>
          <a:prstGeom prst="rect">
            <a:avLst/>
          </a:prstGeom>
          <a:ln>
            <a:solidFill>
              <a:schemeClr val="accent1"/>
            </a:solidFill>
          </a:ln>
        </p:spPr>
      </p:pic>
      <p:sp>
        <p:nvSpPr>
          <p:cNvPr id="5" name="TekstSylinder 4">
            <a:extLst>
              <a:ext uri="{FF2B5EF4-FFF2-40B4-BE49-F238E27FC236}">
                <a16:creationId xmlns:a16="http://schemas.microsoft.com/office/drawing/2014/main" id="{F95724B3-4DB7-4E5D-BDDF-3CD6E1887769}"/>
              </a:ext>
            </a:extLst>
          </p:cNvPr>
          <p:cNvSpPr txBox="1"/>
          <p:nvPr/>
        </p:nvSpPr>
        <p:spPr>
          <a:xfrm>
            <a:off x="7378261" y="3319817"/>
            <a:ext cx="945931" cy="461665"/>
          </a:xfrm>
          <a:prstGeom prst="rect">
            <a:avLst/>
          </a:prstGeom>
          <a:noFill/>
          <a:ln w="19050">
            <a:solidFill>
              <a:schemeClr val="tx1"/>
            </a:solidFill>
          </a:ln>
        </p:spPr>
        <p:txBody>
          <a:bodyPr wrap="square" rtlCol="0">
            <a:spAutoFit/>
          </a:bodyPr>
          <a:lstStyle/>
          <a:p>
            <a:r>
              <a:rPr lang="nb-NO" sz="2400" dirty="0"/>
              <a:t>2030?</a:t>
            </a:r>
          </a:p>
        </p:txBody>
      </p:sp>
      <p:cxnSp>
        <p:nvCxnSpPr>
          <p:cNvPr id="7" name="Rett linje 6">
            <a:extLst>
              <a:ext uri="{FF2B5EF4-FFF2-40B4-BE49-F238E27FC236}">
                <a16:creationId xmlns:a16="http://schemas.microsoft.com/office/drawing/2014/main" id="{33AB4ADF-5AFA-4B2D-A043-60AEBE1FDD89}"/>
              </a:ext>
            </a:extLst>
          </p:cNvPr>
          <p:cNvCxnSpPr/>
          <p:nvPr/>
        </p:nvCxnSpPr>
        <p:spPr>
          <a:xfrm>
            <a:off x="8953553" y="2638097"/>
            <a:ext cx="2774731" cy="0"/>
          </a:xfrm>
          <a:prstGeom prst="line">
            <a:avLst/>
          </a:prstGeom>
          <a:ln w="57150">
            <a:solidFill>
              <a:srgbClr val="FF3300"/>
            </a:solidFill>
          </a:ln>
        </p:spPr>
        <p:style>
          <a:lnRef idx="3">
            <a:schemeClr val="accent2"/>
          </a:lnRef>
          <a:fillRef idx="0">
            <a:schemeClr val="accent2"/>
          </a:fillRef>
          <a:effectRef idx="2">
            <a:schemeClr val="accent2"/>
          </a:effectRef>
          <a:fontRef idx="minor">
            <a:schemeClr val="tx1"/>
          </a:fontRef>
        </p:style>
      </p:cxnSp>
      <p:sp>
        <p:nvSpPr>
          <p:cNvPr id="8" name="TekstSylinder 7">
            <a:extLst>
              <a:ext uri="{FF2B5EF4-FFF2-40B4-BE49-F238E27FC236}">
                <a16:creationId xmlns:a16="http://schemas.microsoft.com/office/drawing/2014/main" id="{6D001562-6C60-4959-BB5C-EF57CE3041E0}"/>
              </a:ext>
            </a:extLst>
          </p:cNvPr>
          <p:cNvSpPr txBox="1"/>
          <p:nvPr/>
        </p:nvSpPr>
        <p:spPr>
          <a:xfrm>
            <a:off x="8723586" y="1235883"/>
            <a:ext cx="1135118" cy="458003"/>
          </a:xfrm>
          <a:prstGeom prst="rect">
            <a:avLst/>
          </a:prstGeom>
          <a:noFill/>
        </p:spPr>
        <p:txBody>
          <a:bodyPr wrap="square" rtlCol="0">
            <a:spAutoFit/>
          </a:bodyPr>
          <a:lstStyle/>
          <a:p>
            <a:r>
              <a:rPr lang="nb-NO" sz="2400" b="1" dirty="0"/>
              <a:t>Årskull</a:t>
            </a:r>
          </a:p>
        </p:txBody>
      </p:sp>
      <p:pic>
        <p:nvPicPr>
          <p:cNvPr id="9" name="Bilde 8" descr="Et bilde som inneholder tekst, skilt, utklipp&#10;&#10;Automatisk generert beskrivelse">
            <a:extLst>
              <a:ext uri="{FF2B5EF4-FFF2-40B4-BE49-F238E27FC236}">
                <a16:creationId xmlns:a16="http://schemas.microsoft.com/office/drawing/2014/main" id="{DAC7F4A2-08AC-4A38-9203-310CAF2FD6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2227536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4626184-369A-428E-B58A-18D1CCF7EA38}"/>
              </a:ext>
            </a:extLst>
          </p:cNvPr>
          <p:cNvSpPr>
            <a:spLocks noGrp="1"/>
          </p:cNvSpPr>
          <p:nvPr>
            <p:ph idx="1"/>
          </p:nvPr>
        </p:nvSpPr>
        <p:spPr>
          <a:xfrm>
            <a:off x="1013790" y="1847054"/>
            <a:ext cx="10515600" cy="3748087"/>
          </a:xfrm>
        </p:spPr>
        <p:txBody>
          <a:bodyPr>
            <a:normAutofit/>
          </a:bodyPr>
          <a:lstStyle/>
          <a:p>
            <a:r>
              <a:rPr lang="nb-NO" dirty="0"/>
              <a:t>Pensjonsalderen blir i praksis justert oppover for hvert nytt årskull. </a:t>
            </a:r>
          </a:p>
          <a:p>
            <a:r>
              <a:rPr lang="nb-NO" b="1" dirty="0"/>
              <a:t>Påskudd:</a:t>
            </a:r>
            <a:r>
              <a:rPr lang="nb-NO" dirty="0"/>
              <a:t> </a:t>
            </a:r>
            <a:r>
              <a:rPr lang="nb-NO" u="sng" dirty="0"/>
              <a:t>levealderen</a:t>
            </a:r>
            <a:r>
              <a:rPr lang="nb-NO" dirty="0"/>
              <a:t> øker. Men det har den gjort i flere hundre år.</a:t>
            </a:r>
          </a:p>
          <a:p>
            <a:r>
              <a:rPr lang="nb-NO" dirty="0"/>
              <a:t>Før reformen ble pensjonsalderen justert nedover når </a:t>
            </a:r>
            <a:r>
              <a:rPr lang="nb-NO" u="sng" dirty="0"/>
              <a:t>velstanden</a:t>
            </a:r>
            <a:r>
              <a:rPr lang="nb-NO" dirty="0"/>
              <a:t> økte. </a:t>
            </a:r>
          </a:p>
        </p:txBody>
      </p:sp>
      <p:sp>
        <p:nvSpPr>
          <p:cNvPr id="2" name="Tittel 1">
            <a:extLst>
              <a:ext uri="{FF2B5EF4-FFF2-40B4-BE49-F238E27FC236}">
                <a16:creationId xmlns:a16="http://schemas.microsoft.com/office/drawing/2014/main" id="{7125FE24-735D-49F4-81A0-057929CFC4A0}"/>
              </a:ext>
            </a:extLst>
          </p:cNvPr>
          <p:cNvSpPr>
            <a:spLocks noGrp="1"/>
          </p:cNvSpPr>
          <p:nvPr>
            <p:ph type="title"/>
          </p:nvPr>
        </p:nvSpPr>
        <p:spPr/>
        <p:txBody>
          <a:bodyPr>
            <a:normAutofit/>
          </a:bodyPr>
          <a:lstStyle/>
          <a:p>
            <a:r>
              <a:rPr lang="nb-NO" dirty="0"/>
              <a:t>Levealdersjustering</a:t>
            </a:r>
          </a:p>
        </p:txBody>
      </p:sp>
      <p:pic>
        <p:nvPicPr>
          <p:cNvPr id="4" name="Bilde 3" descr="Et bilde som inneholder tekst, skilt, utklipp&#10;&#10;Automatisk generert beskrivelse">
            <a:extLst>
              <a:ext uri="{FF2B5EF4-FFF2-40B4-BE49-F238E27FC236}">
                <a16:creationId xmlns:a16="http://schemas.microsoft.com/office/drawing/2014/main" id="{C13432FD-0F4A-4AB7-A743-D6B65CEAB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2092848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8E4C8C2-9279-4E36-B534-FBC42E28E1C7}"/>
              </a:ext>
            </a:extLst>
          </p:cNvPr>
          <p:cNvPicPr>
            <a:picLocks noChangeAspect="1"/>
          </p:cNvPicPr>
          <p:nvPr/>
        </p:nvPicPr>
        <p:blipFill>
          <a:blip r:embed="rId3"/>
          <a:stretch>
            <a:fillRect/>
          </a:stretch>
        </p:blipFill>
        <p:spPr>
          <a:xfrm>
            <a:off x="3313458" y="404507"/>
            <a:ext cx="8058150" cy="6048985"/>
          </a:xfrm>
          <a:prstGeom prst="rect">
            <a:avLst/>
          </a:prstGeom>
        </p:spPr>
      </p:pic>
      <p:sp>
        <p:nvSpPr>
          <p:cNvPr id="3" name="TekstSylinder 2">
            <a:extLst>
              <a:ext uri="{FF2B5EF4-FFF2-40B4-BE49-F238E27FC236}">
                <a16:creationId xmlns:a16="http://schemas.microsoft.com/office/drawing/2014/main" id="{B9D1FC67-7BD6-4D2C-8B69-E2364EAB26D9}"/>
              </a:ext>
            </a:extLst>
          </p:cNvPr>
          <p:cNvSpPr txBox="1"/>
          <p:nvPr/>
        </p:nvSpPr>
        <p:spPr>
          <a:xfrm>
            <a:off x="665922" y="496957"/>
            <a:ext cx="2407478" cy="3416320"/>
          </a:xfrm>
          <a:prstGeom prst="rect">
            <a:avLst/>
          </a:prstGeom>
          <a:noFill/>
        </p:spPr>
        <p:txBody>
          <a:bodyPr wrap="square" rtlCol="0">
            <a:spAutoFit/>
          </a:bodyPr>
          <a:lstStyle/>
          <a:p>
            <a:r>
              <a:rPr lang="nb-NO" sz="3600" dirty="0"/>
              <a:t>«Når vi lever lenger, må vi jobbe lenger» - må vi det?</a:t>
            </a:r>
          </a:p>
        </p:txBody>
      </p:sp>
      <p:pic>
        <p:nvPicPr>
          <p:cNvPr id="4" name="Bilde 3" descr="Et bilde som inneholder tekst, skilt, utklipp&#10;&#10;Automatisk generert beskrivelse">
            <a:extLst>
              <a:ext uri="{FF2B5EF4-FFF2-40B4-BE49-F238E27FC236}">
                <a16:creationId xmlns:a16="http://schemas.microsoft.com/office/drawing/2014/main" id="{A7101664-B76D-493A-BC63-7174FEF918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2168021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A8F5549-8DBB-49D7-89E1-C7706E6C4E31}"/>
              </a:ext>
            </a:extLst>
          </p:cNvPr>
          <p:cNvPicPr>
            <a:picLocks noChangeAspect="1"/>
          </p:cNvPicPr>
          <p:nvPr/>
        </p:nvPicPr>
        <p:blipFill rotWithShape="1">
          <a:blip r:embed="rId3"/>
          <a:srcRect l="1963" t="26363" r="3291" b="5629"/>
          <a:stretch/>
        </p:blipFill>
        <p:spPr>
          <a:xfrm>
            <a:off x="213696" y="1852871"/>
            <a:ext cx="11764608" cy="4652810"/>
          </a:xfrm>
          <a:prstGeom prst="rect">
            <a:avLst/>
          </a:prstGeom>
        </p:spPr>
      </p:pic>
      <p:sp>
        <p:nvSpPr>
          <p:cNvPr id="2" name="Tittel 1">
            <a:extLst>
              <a:ext uri="{FF2B5EF4-FFF2-40B4-BE49-F238E27FC236}">
                <a16:creationId xmlns:a16="http://schemas.microsoft.com/office/drawing/2014/main" id="{97D3720C-387D-4BDE-B3B1-8BE955CA5A0E}"/>
              </a:ext>
            </a:extLst>
          </p:cNvPr>
          <p:cNvSpPr>
            <a:spLocks noGrp="1"/>
          </p:cNvSpPr>
          <p:nvPr>
            <p:ph type="title"/>
          </p:nvPr>
        </p:nvSpPr>
        <p:spPr>
          <a:xfrm>
            <a:off x="838200" y="611391"/>
            <a:ext cx="10515600" cy="1325563"/>
          </a:xfrm>
        </p:spPr>
        <p:txBody>
          <a:bodyPr/>
          <a:lstStyle/>
          <a:p>
            <a:pPr algn="ctr"/>
            <a:r>
              <a:rPr lang="nb-NO" dirty="0"/>
              <a:t>Levealder etter yrke (klasse) 1981-2013</a:t>
            </a:r>
            <a:br>
              <a:rPr lang="nb-NO" dirty="0"/>
            </a:br>
            <a:r>
              <a:rPr lang="nb-NO" sz="3200" dirty="0"/>
              <a:t>Menn								Kvinner</a:t>
            </a:r>
            <a:endParaRPr lang="nb-NO" dirty="0"/>
          </a:p>
        </p:txBody>
      </p:sp>
      <p:pic>
        <p:nvPicPr>
          <p:cNvPr id="4" name="Bilde 3" descr="Et bilde som inneholder tekst, skilt, utklipp&#10;&#10;Automatisk generert beskrivelse">
            <a:extLst>
              <a:ext uri="{FF2B5EF4-FFF2-40B4-BE49-F238E27FC236}">
                <a16:creationId xmlns:a16="http://schemas.microsoft.com/office/drawing/2014/main" id="{8DB2EA3E-0D71-4749-BD69-E5731DF014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6900" y="6019800"/>
            <a:ext cx="838200" cy="838200"/>
          </a:xfrm>
          <a:prstGeom prst="rect">
            <a:avLst/>
          </a:prstGeom>
        </p:spPr>
      </p:pic>
    </p:spTree>
    <p:extLst>
      <p:ext uri="{BB962C8B-B14F-4D97-AF65-F5344CB8AC3E}">
        <p14:creationId xmlns:p14="http://schemas.microsoft.com/office/powerpoint/2010/main" val="272623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83E79A-1235-4300-AEAF-1ED5FB96C48F}"/>
              </a:ext>
            </a:extLst>
          </p:cNvPr>
          <p:cNvSpPr>
            <a:spLocks noGrp="1"/>
          </p:cNvSpPr>
          <p:nvPr>
            <p:ph type="title"/>
          </p:nvPr>
        </p:nvSpPr>
        <p:spPr>
          <a:xfrm>
            <a:off x="838200" y="365126"/>
            <a:ext cx="10515600" cy="812034"/>
          </a:xfrm>
        </p:spPr>
        <p:txBody>
          <a:bodyPr/>
          <a:lstStyle/>
          <a:p>
            <a:r>
              <a:rPr lang="nb-NO" dirty="0"/>
              <a:t>Levealdersjustering</a:t>
            </a:r>
          </a:p>
        </p:txBody>
      </p:sp>
      <p:sp>
        <p:nvSpPr>
          <p:cNvPr id="4" name="TekstSylinder 3">
            <a:extLst>
              <a:ext uri="{FF2B5EF4-FFF2-40B4-BE49-F238E27FC236}">
                <a16:creationId xmlns:a16="http://schemas.microsoft.com/office/drawing/2014/main" id="{8D42FFDE-D51A-46D4-8292-988AC1FF1279}"/>
              </a:ext>
            </a:extLst>
          </p:cNvPr>
          <p:cNvSpPr txBox="1"/>
          <p:nvPr/>
        </p:nvSpPr>
        <p:spPr>
          <a:xfrm>
            <a:off x="533400" y="1406528"/>
            <a:ext cx="11125200" cy="4616648"/>
          </a:xfrm>
          <a:prstGeom prst="rect">
            <a:avLst/>
          </a:prstGeom>
          <a:noFill/>
        </p:spPr>
        <p:txBody>
          <a:bodyPr wrap="square">
            <a:spAutoFit/>
          </a:bodyPr>
          <a:lstStyle/>
          <a:p>
            <a:pPr marL="285750" indent="-285750">
              <a:buFont typeface="Arial" panose="020B0604020202020204" pitchFamily="34" charset="0"/>
              <a:buChar char="•"/>
            </a:pPr>
            <a:r>
              <a:rPr lang="nb-NO" sz="2800" dirty="0"/>
              <a:t>(…) de yngre årskullene (vil) få lavere pensjon. Dette kan de kompensere for ved å stå lengre i arbeid. </a:t>
            </a:r>
          </a:p>
          <a:p>
            <a:pPr marL="285750" indent="-285750">
              <a:buFont typeface="Arial" panose="020B0604020202020204" pitchFamily="34" charset="0"/>
              <a:buChar char="•"/>
            </a:pPr>
            <a:endParaRPr lang="nb-NO" sz="2800" dirty="0"/>
          </a:p>
          <a:p>
            <a:pPr marL="285750" indent="-285750">
              <a:buFont typeface="Arial" panose="020B0604020202020204" pitchFamily="34" charset="0"/>
              <a:buChar char="•"/>
            </a:pPr>
            <a:r>
              <a:rPr lang="nb-NO" sz="2800" dirty="0"/>
              <a:t>(…) fremover er (det) pensjonistene, og ikke som før skattebetalerne, som bærer kostnadene ved at levealderen øker</a:t>
            </a:r>
            <a:endParaRPr lang="nb-NO" sz="2800" dirty="0">
              <a:solidFill>
                <a:srgbClr val="FF0000"/>
              </a:solidFill>
            </a:endParaRPr>
          </a:p>
          <a:p>
            <a:pPr marL="285750" indent="-285750">
              <a:buFont typeface="Arial" panose="020B0604020202020204" pitchFamily="34" charset="0"/>
              <a:buChar char="•"/>
            </a:pPr>
            <a:endParaRPr lang="nb-NO" sz="2800" dirty="0">
              <a:solidFill>
                <a:srgbClr val="FF0000"/>
              </a:solidFill>
            </a:endParaRPr>
          </a:p>
          <a:p>
            <a:pPr marL="285750" indent="-285750">
              <a:buFont typeface="Arial" panose="020B0604020202020204" pitchFamily="34" charset="0"/>
              <a:buChar char="•"/>
            </a:pPr>
            <a:r>
              <a:rPr lang="nb-NO" sz="2800" dirty="0"/>
              <a:t>(…) det viktigste innstrammingstiltaket i pensjonsreformen - sammen med (...) underregulering av løpende pensjon (i forhold til lønnsvekst). </a:t>
            </a:r>
          </a:p>
          <a:p>
            <a:endParaRPr lang="nb-NO" sz="2800" dirty="0">
              <a:solidFill>
                <a:srgbClr val="FF0000"/>
              </a:solidFill>
            </a:endParaRPr>
          </a:p>
          <a:p>
            <a:pPr algn="ctr"/>
            <a:r>
              <a:rPr lang="nb-NO" sz="2400" dirty="0"/>
              <a:t>https://snl.no/pensjon</a:t>
            </a:r>
          </a:p>
          <a:p>
            <a:pPr marL="285750" indent="-285750">
              <a:buFontTx/>
              <a:buChar char="-"/>
            </a:pPr>
            <a:endParaRPr lang="nb-NO" sz="1800" dirty="0"/>
          </a:p>
        </p:txBody>
      </p:sp>
      <p:pic>
        <p:nvPicPr>
          <p:cNvPr id="5" name="Bilde 4" descr="Et bilde som inneholder tekst, skilt, utklipp&#10;&#10;Automatisk generert beskrivelse">
            <a:extLst>
              <a:ext uri="{FF2B5EF4-FFF2-40B4-BE49-F238E27FC236}">
                <a16:creationId xmlns:a16="http://schemas.microsoft.com/office/drawing/2014/main" id="{7362791D-1649-4D56-B47F-F76421096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883067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83E79A-1235-4300-AEAF-1ED5FB96C48F}"/>
              </a:ext>
            </a:extLst>
          </p:cNvPr>
          <p:cNvSpPr>
            <a:spLocks noGrp="1"/>
          </p:cNvSpPr>
          <p:nvPr>
            <p:ph type="title"/>
          </p:nvPr>
        </p:nvSpPr>
        <p:spPr>
          <a:xfrm>
            <a:off x="838200" y="365126"/>
            <a:ext cx="10515600" cy="812034"/>
          </a:xfrm>
        </p:spPr>
        <p:txBody>
          <a:bodyPr/>
          <a:lstStyle/>
          <a:p>
            <a:r>
              <a:rPr lang="nb-NO" dirty="0"/>
              <a:t>Levealdersjustering </a:t>
            </a:r>
            <a:r>
              <a:rPr lang="nb-NO" dirty="0">
                <a:solidFill>
                  <a:srgbClr val="FF0000"/>
                </a:solidFill>
              </a:rPr>
              <a:t>med kommentarer</a:t>
            </a:r>
            <a:endParaRPr lang="nb-NO" dirty="0"/>
          </a:p>
        </p:txBody>
      </p:sp>
      <p:sp>
        <p:nvSpPr>
          <p:cNvPr id="4" name="TekstSylinder 3">
            <a:extLst>
              <a:ext uri="{FF2B5EF4-FFF2-40B4-BE49-F238E27FC236}">
                <a16:creationId xmlns:a16="http://schemas.microsoft.com/office/drawing/2014/main" id="{8D42FFDE-D51A-46D4-8292-988AC1FF1279}"/>
              </a:ext>
            </a:extLst>
          </p:cNvPr>
          <p:cNvSpPr txBox="1"/>
          <p:nvPr/>
        </p:nvSpPr>
        <p:spPr>
          <a:xfrm>
            <a:off x="838200" y="1177160"/>
            <a:ext cx="11125200" cy="5478423"/>
          </a:xfrm>
          <a:prstGeom prst="rect">
            <a:avLst/>
          </a:prstGeom>
          <a:noFill/>
        </p:spPr>
        <p:txBody>
          <a:bodyPr wrap="square">
            <a:spAutoFit/>
          </a:bodyPr>
          <a:lstStyle/>
          <a:p>
            <a:pPr marL="285750" indent="-285750">
              <a:buFont typeface="Arial" panose="020B0604020202020204" pitchFamily="34" charset="0"/>
              <a:buChar char="•"/>
            </a:pPr>
            <a:r>
              <a:rPr lang="nb-NO" sz="2800" dirty="0"/>
              <a:t>(…) de yngre årskullene (vil) få lavere pensjon. Dette kan de kompensere for ved å stå lengre i arbeid. </a:t>
            </a:r>
            <a:r>
              <a:rPr lang="nb-NO" sz="2800" dirty="0">
                <a:solidFill>
                  <a:srgbClr val="FF0000"/>
                </a:solidFill>
              </a:rPr>
              <a:t>Urealistisk for de fleste, særlig for uføre</a:t>
            </a:r>
            <a:endParaRPr lang="nb-NO" sz="2800" dirty="0"/>
          </a:p>
          <a:p>
            <a:pPr marL="285750" indent="-285750">
              <a:buFont typeface="Arial" panose="020B0604020202020204" pitchFamily="34" charset="0"/>
              <a:buChar char="•"/>
            </a:pPr>
            <a:endParaRPr lang="nb-NO" sz="2800" dirty="0"/>
          </a:p>
          <a:p>
            <a:pPr marL="285750" indent="-285750">
              <a:buFont typeface="Arial" panose="020B0604020202020204" pitchFamily="34" charset="0"/>
              <a:buChar char="•"/>
            </a:pPr>
            <a:r>
              <a:rPr lang="nb-NO" sz="2800" dirty="0"/>
              <a:t>(…) fremover er (det) pensjonistene, og ikke som før skattebetalerne, som bærer kostnadene ved at levealderen øker </a:t>
            </a:r>
            <a:r>
              <a:rPr lang="nb-NO" sz="2800" dirty="0">
                <a:solidFill>
                  <a:srgbClr val="FF0000"/>
                </a:solidFill>
              </a:rPr>
              <a:t> «rettigheter i henhold til det de har innbetalt»</a:t>
            </a:r>
          </a:p>
          <a:p>
            <a:pPr marL="285750" indent="-285750">
              <a:buFont typeface="Arial" panose="020B0604020202020204" pitchFamily="34" charset="0"/>
              <a:buChar char="•"/>
            </a:pPr>
            <a:endParaRPr lang="nb-NO" sz="2800" dirty="0">
              <a:solidFill>
                <a:srgbClr val="FF0000"/>
              </a:solidFill>
            </a:endParaRPr>
          </a:p>
          <a:p>
            <a:pPr marL="285750" indent="-285750">
              <a:buFont typeface="Arial" panose="020B0604020202020204" pitchFamily="34" charset="0"/>
              <a:buChar char="•"/>
            </a:pPr>
            <a:r>
              <a:rPr lang="nb-NO" sz="2800" dirty="0"/>
              <a:t>(…) det viktigste innstrammingstiltaket i pensjonsreformen - sammen med (...) underregulering av løpende pensjon (i forhold til lønnsvekst). </a:t>
            </a:r>
            <a:r>
              <a:rPr lang="nb-NO" sz="2800" dirty="0">
                <a:solidFill>
                  <a:srgbClr val="FF0000"/>
                </a:solidFill>
              </a:rPr>
              <a:t>Hvem tjener og hvem taper når statlig alderstrygd minker for hvert årskull?</a:t>
            </a:r>
          </a:p>
          <a:p>
            <a:pPr algn="r"/>
            <a:endParaRPr lang="nb-NO" sz="2800" dirty="0">
              <a:solidFill>
                <a:srgbClr val="FF0000"/>
              </a:solidFill>
            </a:endParaRPr>
          </a:p>
          <a:p>
            <a:pPr algn="ctr"/>
            <a:r>
              <a:rPr lang="nb-NO" sz="2400" dirty="0"/>
              <a:t>https://snl.no/pensjon</a:t>
            </a:r>
          </a:p>
          <a:p>
            <a:pPr marL="285750" indent="-285750">
              <a:buFontTx/>
              <a:buChar char="-"/>
            </a:pPr>
            <a:endParaRPr lang="nb-NO" sz="1800" dirty="0"/>
          </a:p>
        </p:txBody>
      </p:sp>
      <p:pic>
        <p:nvPicPr>
          <p:cNvPr id="5" name="Bilde 4" descr="Et bilde som inneholder tekst, skilt, utklipp&#10;&#10;Automatisk generert beskrivelse">
            <a:extLst>
              <a:ext uri="{FF2B5EF4-FFF2-40B4-BE49-F238E27FC236}">
                <a16:creationId xmlns:a16="http://schemas.microsoft.com/office/drawing/2014/main" id="{E59EA99B-F7EB-4F8E-B05E-308B1C100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801084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34B43A-BA49-4161-A4C0-6C04C01508DC}"/>
              </a:ext>
            </a:extLst>
          </p:cNvPr>
          <p:cNvSpPr>
            <a:spLocks noGrp="1"/>
          </p:cNvSpPr>
          <p:nvPr>
            <p:ph type="title"/>
          </p:nvPr>
        </p:nvSpPr>
        <p:spPr/>
        <p:txBody>
          <a:bodyPr/>
          <a:lstStyle/>
          <a:p>
            <a:r>
              <a:rPr lang="nb-NO" dirty="0"/>
              <a:t>Uførepensjonen -</a:t>
            </a:r>
            <a:br>
              <a:rPr lang="nb-NO" dirty="0"/>
            </a:br>
            <a:r>
              <a:rPr lang="nb-NO" dirty="0"/>
              <a:t>arbeiderklassens førtidspensjon</a:t>
            </a:r>
          </a:p>
        </p:txBody>
      </p:sp>
      <p:pic>
        <p:nvPicPr>
          <p:cNvPr id="3" name="Bilde 2" descr="Et bilde som inneholder tekst, skilt, utklipp&#10;&#10;Automatisk generert beskrivelse">
            <a:extLst>
              <a:ext uri="{FF2B5EF4-FFF2-40B4-BE49-F238E27FC236}">
                <a16:creationId xmlns:a16="http://schemas.microsoft.com/office/drawing/2014/main" id="{54243F7A-90DE-42F2-BBB0-277E049E8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200" y="4359275"/>
            <a:ext cx="2133600" cy="2133600"/>
          </a:xfrm>
          <a:prstGeom prst="rect">
            <a:avLst/>
          </a:prstGeom>
        </p:spPr>
      </p:pic>
    </p:spTree>
    <p:extLst>
      <p:ext uri="{BB962C8B-B14F-4D97-AF65-F5344CB8AC3E}">
        <p14:creationId xmlns:p14="http://schemas.microsoft.com/office/powerpoint/2010/main" val="2054956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EBE953-0249-4489-BE24-0A53E9A77327}"/>
              </a:ext>
            </a:extLst>
          </p:cNvPr>
          <p:cNvSpPr>
            <a:spLocks noGrp="1"/>
          </p:cNvSpPr>
          <p:nvPr>
            <p:ph type="title"/>
          </p:nvPr>
        </p:nvSpPr>
        <p:spPr/>
        <p:txBody>
          <a:bodyPr>
            <a:normAutofit/>
          </a:bodyPr>
          <a:lstStyle/>
          <a:p>
            <a:r>
              <a:rPr lang="nb-NO" sz="4000" b="1" dirty="0"/>
              <a:t>Veien til pensjonsreformen</a:t>
            </a:r>
            <a:r>
              <a:rPr lang="nb-NO" sz="4000" dirty="0"/>
              <a:t>:</a:t>
            </a:r>
            <a:br>
              <a:rPr lang="nb-NO" sz="4000" dirty="0"/>
            </a:br>
            <a:r>
              <a:rPr lang="nb-NO" sz="4000" dirty="0"/>
              <a:t> Ett skritt fram og to tilbake</a:t>
            </a:r>
          </a:p>
        </p:txBody>
      </p:sp>
      <p:pic>
        <p:nvPicPr>
          <p:cNvPr id="4" name="Bilde 3" descr="Et bilde som inneholder tekst, skilt, utklipp&#10;&#10;Automatisk generert beskrivelse">
            <a:extLst>
              <a:ext uri="{FF2B5EF4-FFF2-40B4-BE49-F238E27FC236}">
                <a16:creationId xmlns:a16="http://schemas.microsoft.com/office/drawing/2014/main" id="{25887B63-329A-4A77-A928-AF024FBDE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200" y="4359275"/>
            <a:ext cx="2133600" cy="2133600"/>
          </a:xfrm>
          <a:prstGeom prst="rect">
            <a:avLst/>
          </a:prstGeom>
        </p:spPr>
      </p:pic>
    </p:spTree>
    <p:extLst>
      <p:ext uri="{BB962C8B-B14F-4D97-AF65-F5344CB8AC3E}">
        <p14:creationId xmlns:p14="http://schemas.microsoft.com/office/powerpoint/2010/main" val="4253940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5CB290DA-499F-4C43-84EB-B653B29EEE5E}"/>
              </a:ext>
            </a:extLst>
          </p:cNvPr>
          <p:cNvPicPr>
            <a:picLocks noChangeAspect="1"/>
          </p:cNvPicPr>
          <p:nvPr/>
        </p:nvPicPr>
        <p:blipFill rotWithShape="1">
          <a:blip r:embed="rId3"/>
          <a:srcRect t="11003" b="28754"/>
          <a:stretch/>
        </p:blipFill>
        <p:spPr>
          <a:xfrm>
            <a:off x="0" y="400049"/>
            <a:ext cx="12100572" cy="5467349"/>
          </a:xfrm>
          <a:prstGeom prst="rect">
            <a:avLst/>
          </a:prstGeom>
          <a:ln>
            <a:noFill/>
          </a:ln>
        </p:spPr>
      </p:pic>
      <p:sp>
        <p:nvSpPr>
          <p:cNvPr id="2" name="Rektangel 1">
            <a:extLst>
              <a:ext uri="{FF2B5EF4-FFF2-40B4-BE49-F238E27FC236}">
                <a16:creationId xmlns:a16="http://schemas.microsoft.com/office/drawing/2014/main" id="{1692B46F-868B-4221-B3D0-2C1A55D1A0D5}"/>
              </a:ext>
            </a:extLst>
          </p:cNvPr>
          <p:cNvSpPr/>
          <p:nvPr/>
        </p:nvSpPr>
        <p:spPr>
          <a:xfrm>
            <a:off x="6438900" y="1238250"/>
            <a:ext cx="314325" cy="352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kstSylinder 2">
            <a:extLst>
              <a:ext uri="{FF2B5EF4-FFF2-40B4-BE49-F238E27FC236}">
                <a16:creationId xmlns:a16="http://schemas.microsoft.com/office/drawing/2014/main" id="{958928DA-99A7-43AE-ACA6-3D105095105B}"/>
              </a:ext>
            </a:extLst>
          </p:cNvPr>
          <p:cNvSpPr txBox="1"/>
          <p:nvPr/>
        </p:nvSpPr>
        <p:spPr>
          <a:xfrm>
            <a:off x="8820150" y="3619500"/>
            <a:ext cx="485775" cy="769441"/>
          </a:xfrm>
          <a:prstGeom prst="rect">
            <a:avLst/>
          </a:prstGeom>
          <a:noFill/>
        </p:spPr>
        <p:txBody>
          <a:bodyPr wrap="square" rtlCol="0">
            <a:spAutoFit/>
          </a:bodyPr>
          <a:lstStyle/>
          <a:p>
            <a:r>
              <a:rPr lang="nb-NO" sz="4400" dirty="0"/>
              <a:t>*</a:t>
            </a:r>
          </a:p>
        </p:txBody>
      </p:sp>
      <p:pic>
        <p:nvPicPr>
          <p:cNvPr id="4" name="Bilde 3">
            <a:extLst>
              <a:ext uri="{FF2B5EF4-FFF2-40B4-BE49-F238E27FC236}">
                <a16:creationId xmlns:a16="http://schemas.microsoft.com/office/drawing/2014/main" id="{13E9BCBC-37E9-40EA-BD7B-95A2C64EC27F}"/>
              </a:ext>
            </a:extLst>
          </p:cNvPr>
          <p:cNvPicPr>
            <a:picLocks noChangeAspect="1"/>
          </p:cNvPicPr>
          <p:nvPr/>
        </p:nvPicPr>
        <p:blipFill>
          <a:blip r:embed="rId4"/>
          <a:stretch>
            <a:fillRect/>
          </a:stretch>
        </p:blipFill>
        <p:spPr>
          <a:xfrm>
            <a:off x="302472" y="5643484"/>
            <a:ext cx="1050078" cy="1105714"/>
          </a:xfrm>
          <a:prstGeom prst="rect">
            <a:avLst/>
          </a:prstGeom>
        </p:spPr>
      </p:pic>
      <p:sp>
        <p:nvSpPr>
          <p:cNvPr id="5" name="TekstSylinder 4">
            <a:extLst>
              <a:ext uri="{FF2B5EF4-FFF2-40B4-BE49-F238E27FC236}">
                <a16:creationId xmlns:a16="http://schemas.microsoft.com/office/drawing/2014/main" id="{86F5DC9A-3655-4BE5-96DD-CBA34351FCCE}"/>
              </a:ext>
            </a:extLst>
          </p:cNvPr>
          <p:cNvSpPr txBox="1"/>
          <p:nvPr/>
        </p:nvSpPr>
        <p:spPr>
          <a:xfrm>
            <a:off x="933450" y="5934731"/>
            <a:ext cx="10553700" cy="523220"/>
          </a:xfrm>
          <a:prstGeom prst="rect">
            <a:avLst/>
          </a:prstGeom>
          <a:noFill/>
        </p:spPr>
        <p:txBody>
          <a:bodyPr wrap="square" rtlCol="0">
            <a:spAutoFit/>
          </a:bodyPr>
          <a:lstStyle/>
          <a:p>
            <a:r>
              <a:rPr lang="nb-NO" sz="2800" dirty="0"/>
              <a:t>Gammel AFP var en førtidspensjon som ikke krevde papir på uførhet</a:t>
            </a:r>
          </a:p>
        </p:txBody>
      </p:sp>
      <p:pic>
        <p:nvPicPr>
          <p:cNvPr id="8" name="Bilde 7" descr="Et bilde som inneholder tekst, skilt, utklipp&#10;&#10;Automatisk generert beskrivelse">
            <a:extLst>
              <a:ext uri="{FF2B5EF4-FFF2-40B4-BE49-F238E27FC236}">
                <a16:creationId xmlns:a16="http://schemas.microsoft.com/office/drawing/2014/main" id="{03A5A8B9-FC34-4C12-8C31-265AC97172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1125222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4A71B484-DE8C-4C4A-B89C-784E90739CFB}"/>
              </a:ext>
            </a:extLst>
          </p:cNvPr>
          <p:cNvPicPr>
            <a:picLocks noChangeAspect="1"/>
          </p:cNvPicPr>
          <p:nvPr/>
        </p:nvPicPr>
        <p:blipFill rotWithShape="1">
          <a:blip r:embed="rId3"/>
          <a:srcRect l="28926" t="33279" r="26845" b="18923"/>
          <a:stretch/>
        </p:blipFill>
        <p:spPr>
          <a:xfrm>
            <a:off x="1575461" y="1193910"/>
            <a:ext cx="9041077" cy="5495925"/>
          </a:xfrm>
          <a:prstGeom prst="rect">
            <a:avLst/>
          </a:prstGeom>
        </p:spPr>
      </p:pic>
      <p:sp>
        <p:nvSpPr>
          <p:cNvPr id="5" name="TekstSylinder 4">
            <a:extLst>
              <a:ext uri="{FF2B5EF4-FFF2-40B4-BE49-F238E27FC236}">
                <a16:creationId xmlns:a16="http://schemas.microsoft.com/office/drawing/2014/main" id="{7BFF4DFB-B284-47E2-8E16-AA1498F0DCD3}"/>
              </a:ext>
            </a:extLst>
          </p:cNvPr>
          <p:cNvSpPr txBox="1"/>
          <p:nvPr/>
        </p:nvSpPr>
        <p:spPr>
          <a:xfrm>
            <a:off x="981076" y="418653"/>
            <a:ext cx="9696450" cy="1077218"/>
          </a:xfrm>
          <a:prstGeom prst="rect">
            <a:avLst/>
          </a:prstGeom>
          <a:noFill/>
        </p:spPr>
        <p:txBody>
          <a:bodyPr wrap="square" rtlCol="0">
            <a:spAutoFit/>
          </a:bodyPr>
          <a:lstStyle/>
          <a:p>
            <a:r>
              <a:rPr lang="nb-NO" sz="3200" dirty="0"/>
              <a:t>Folketrygdens alderspensjon før reformen (ca.2005)</a:t>
            </a:r>
          </a:p>
          <a:p>
            <a:r>
              <a:rPr lang="nb-NO" sz="3200" dirty="0"/>
              <a:t> – lik for alle som hadde samme lønn de tjue beste årene </a:t>
            </a:r>
            <a:endParaRPr lang="nb-NO" sz="2800" dirty="0"/>
          </a:p>
        </p:txBody>
      </p:sp>
      <p:pic>
        <p:nvPicPr>
          <p:cNvPr id="6" name="Bilde 5" descr="Et bilde som inneholder tekst, skilt, utklipp&#10;&#10;Automatisk generert beskrivelse">
            <a:extLst>
              <a:ext uri="{FF2B5EF4-FFF2-40B4-BE49-F238E27FC236}">
                <a16:creationId xmlns:a16="http://schemas.microsoft.com/office/drawing/2014/main" id="{FC92A7FA-5587-49C2-ABF1-7208BB4E64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1468207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94BD7DC-EB2B-4981-90C2-4CF6925D5AF8}"/>
              </a:ext>
            </a:extLst>
          </p:cNvPr>
          <p:cNvPicPr>
            <a:picLocks noChangeAspect="1"/>
          </p:cNvPicPr>
          <p:nvPr/>
        </p:nvPicPr>
        <p:blipFill>
          <a:blip r:embed="rId3"/>
          <a:stretch>
            <a:fillRect/>
          </a:stretch>
        </p:blipFill>
        <p:spPr>
          <a:xfrm>
            <a:off x="220718" y="1482384"/>
            <a:ext cx="5654565" cy="3422931"/>
          </a:xfrm>
          <a:prstGeom prst="rect">
            <a:avLst/>
          </a:prstGeom>
        </p:spPr>
      </p:pic>
      <p:sp>
        <p:nvSpPr>
          <p:cNvPr id="4" name="TekstSylinder 3">
            <a:extLst>
              <a:ext uri="{FF2B5EF4-FFF2-40B4-BE49-F238E27FC236}">
                <a16:creationId xmlns:a16="http://schemas.microsoft.com/office/drawing/2014/main" id="{D543A5B7-2231-44D5-B055-7F35E7920574}"/>
              </a:ext>
            </a:extLst>
          </p:cNvPr>
          <p:cNvSpPr txBox="1"/>
          <p:nvPr/>
        </p:nvSpPr>
        <p:spPr>
          <a:xfrm>
            <a:off x="6095999" y="1305910"/>
            <a:ext cx="5413829" cy="3046988"/>
          </a:xfrm>
          <a:prstGeom prst="rect">
            <a:avLst/>
          </a:prstGeom>
          <a:noFill/>
        </p:spPr>
        <p:txBody>
          <a:bodyPr wrap="square" rtlCol="0">
            <a:spAutoFit/>
          </a:bodyPr>
          <a:lstStyle/>
          <a:p>
            <a:r>
              <a:rPr lang="nb-NO" sz="2400" dirty="0"/>
              <a:t>Rett til uførepensjon fra 50 år til 70 år slik at:</a:t>
            </a:r>
          </a:p>
          <a:p>
            <a:endParaRPr lang="nb-NO" sz="2400" dirty="0"/>
          </a:p>
          <a:p>
            <a:r>
              <a:rPr lang="nb-NO" sz="2400" dirty="0"/>
              <a:t>«personer, som allerede før 70-årsalderen faktisk står likt med de gamle fordi de har mistet en vesentlig del av sin arbeidsevne, også når det gjelder samfunnets omsorg, bør bli likestilt med de gamle.» </a:t>
            </a:r>
          </a:p>
        </p:txBody>
      </p:sp>
      <p:pic>
        <p:nvPicPr>
          <p:cNvPr id="5" name="Bilde 4" descr="Et bilde som inneholder tekst, skilt, utklipp&#10;&#10;Automatisk generert beskrivelse">
            <a:extLst>
              <a:ext uri="{FF2B5EF4-FFF2-40B4-BE49-F238E27FC236}">
                <a16:creationId xmlns:a16="http://schemas.microsoft.com/office/drawing/2014/main" id="{E15B9BE4-D8D6-494D-9410-FB7F5C019C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953712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95B3B81-A9D1-4B11-8146-4B214EDAAB60}"/>
              </a:ext>
            </a:extLst>
          </p:cNvPr>
          <p:cNvGraphicFramePr>
            <a:graphicFrameLocks noGrp="1"/>
          </p:cNvGraphicFramePr>
          <p:nvPr/>
        </p:nvGraphicFramePr>
        <p:xfrm>
          <a:off x="1230944" y="230172"/>
          <a:ext cx="9291961" cy="6073806"/>
        </p:xfrm>
        <a:graphic>
          <a:graphicData uri="http://schemas.openxmlformats.org/drawingml/2006/chart">
            <c:chart xmlns:c="http://schemas.openxmlformats.org/drawingml/2006/chart" xmlns:r="http://schemas.openxmlformats.org/officeDocument/2006/relationships" r:id="rId3"/>
          </a:graphicData>
        </a:graphic>
      </p:graphicFrame>
      <p:pic>
        <p:nvPicPr>
          <p:cNvPr id="3" name="Bilde 2" descr="Et bilde som inneholder tekst, skilt, utklipp&#10;&#10;Automatisk generert beskrivelse">
            <a:extLst>
              <a:ext uri="{FF2B5EF4-FFF2-40B4-BE49-F238E27FC236}">
                <a16:creationId xmlns:a16="http://schemas.microsoft.com/office/drawing/2014/main" id="{B7469168-FBF6-43CD-9B75-FDE0BCC923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899272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74AB3F7-52DE-4DE3-AA27-2D1AAD92CC17}"/>
              </a:ext>
            </a:extLst>
          </p:cNvPr>
          <p:cNvGraphicFramePr>
            <a:graphicFrameLocks noGrp="1"/>
          </p:cNvGraphicFramePr>
          <p:nvPr/>
        </p:nvGraphicFramePr>
        <p:xfrm>
          <a:off x="1443253" y="391191"/>
          <a:ext cx="9305494" cy="6075617"/>
        </p:xfrm>
        <a:graphic>
          <a:graphicData uri="http://schemas.openxmlformats.org/drawingml/2006/chart">
            <c:chart xmlns:c="http://schemas.openxmlformats.org/drawingml/2006/chart" xmlns:r="http://schemas.openxmlformats.org/officeDocument/2006/relationships" r:id="rId3"/>
          </a:graphicData>
        </a:graphic>
      </p:graphicFrame>
      <p:pic>
        <p:nvPicPr>
          <p:cNvPr id="4" name="Bilde 3" descr="Et bilde som inneholder tekst, skilt, utklipp&#10;&#10;Automatisk generert beskrivelse">
            <a:extLst>
              <a:ext uri="{FF2B5EF4-FFF2-40B4-BE49-F238E27FC236}">
                <a16:creationId xmlns:a16="http://schemas.microsoft.com/office/drawing/2014/main" id="{9361CF3B-4FC9-47B2-A50C-35C622A308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675012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7829A3E-3B28-4A5E-9508-E1B771FC9C83}"/>
              </a:ext>
            </a:extLst>
          </p:cNvPr>
          <p:cNvGraphicFramePr>
            <a:graphicFrameLocks noGrp="1"/>
          </p:cNvGraphicFramePr>
          <p:nvPr/>
        </p:nvGraphicFramePr>
        <p:xfrm>
          <a:off x="1443253" y="391191"/>
          <a:ext cx="9305494" cy="6075617"/>
        </p:xfrm>
        <a:graphic>
          <a:graphicData uri="http://schemas.openxmlformats.org/drawingml/2006/chart">
            <c:chart xmlns:c="http://schemas.openxmlformats.org/drawingml/2006/chart" xmlns:r="http://schemas.openxmlformats.org/officeDocument/2006/relationships" r:id="rId3"/>
          </a:graphicData>
        </a:graphic>
      </p:graphicFrame>
      <p:pic>
        <p:nvPicPr>
          <p:cNvPr id="4" name="Bilde 3" descr="Et bilde som inneholder tekst, skilt, utklipp&#10;&#10;Automatisk generert beskrivelse">
            <a:extLst>
              <a:ext uri="{FF2B5EF4-FFF2-40B4-BE49-F238E27FC236}">
                <a16:creationId xmlns:a16="http://schemas.microsoft.com/office/drawing/2014/main" id="{0E27EB0B-3B81-44A3-8578-FFFC1F962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4062946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AD5810-6383-4D19-9286-1FC26FD42D97}"/>
              </a:ext>
            </a:extLst>
          </p:cNvPr>
          <p:cNvSpPr>
            <a:spLocks noGrp="1"/>
          </p:cNvSpPr>
          <p:nvPr>
            <p:ph type="title"/>
          </p:nvPr>
        </p:nvSpPr>
        <p:spPr/>
        <p:txBody>
          <a:bodyPr/>
          <a:lstStyle/>
          <a:p>
            <a:r>
              <a:rPr lang="nb-NO" dirty="0"/>
              <a:t>Pensjonsreformens modell holder ikke:</a:t>
            </a:r>
            <a:br>
              <a:rPr lang="nb-NO" dirty="0"/>
            </a:br>
            <a:r>
              <a:rPr lang="nb-NO" dirty="0"/>
              <a:t>Avgangsalderen er ikke valgfri </a:t>
            </a:r>
          </a:p>
        </p:txBody>
      </p:sp>
      <p:pic>
        <p:nvPicPr>
          <p:cNvPr id="3" name="Bilde 2" descr="Et bilde som inneholder tekst, skilt, utklipp&#10;&#10;Automatisk generert beskrivelse">
            <a:extLst>
              <a:ext uri="{FF2B5EF4-FFF2-40B4-BE49-F238E27FC236}">
                <a16:creationId xmlns:a16="http://schemas.microsoft.com/office/drawing/2014/main" id="{2AE078C5-DA40-4979-858A-9D896C511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200" y="4359275"/>
            <a:ext cx="2133600" cy="2133600"/>
          </a:xfrm>
          <a:prstGeom prst="rect">
            <a:avLst/>
          </a:prstGeom>
        </p:spPr>
      </p:pic>
    </p:spTree>
    <p:extLst>
      <p:ext uri="{BB962C8B-B14F-4D97-AF65-F5344CB8AC3E}">
        <p14:creationId xmlns:p14="http://schemas.microsoft.com/office/powerpoint/2010/main" val="1899958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2571823" y="2388870"/>
            <a:ext cx="6708745" cy="3744416"/>
          </a:xfrm>
          <a:prstGeom prst="rect">
            <a:avLst/>
          </a:prstGeom>
        </p:spPr>
      </p:pic>
      <p:sp>
        <p:nvSpPr>
          <p:cNvPr id="5" name="TekstSylinder 4"/>
          <p:cNvSpPr txBox="1"/>
          <p:nvPr/>
        </p:nvSpPr>
        <p:spPr>
          <a:xfrm>
            <a:off x="819807" y="181089"/>
            <a:ext cx="10720552" cy="646331"/>
          </a:xfrm>
          <a:prstGeom prst="rect">
            <a:avLst/>
          </a:prstGeom>
          <a:noFill/>
        </p:spPr>
        <p:txBody>
          <a:bodyPr wrap="square" rtlCol="0">
            <a:spAutoFit/>
          </a:bodyPr>
          <a:lstStyle/>
          <a:p>
            <a:r>
              <a:rPr lang="nb-NO" sz="3600" dirty="0">
                <a:solidFill>
                  <a:prstClr val="black"/>
                </a:solidFill>
                <a:latin typeface="Calibri"/>
              </a:rPr>
              <a:t>Den altfor enkle teorien bak:</a:t>
            </a:r>
            <a:endParaRPr lang="nb-NO" sz="4000" dirty="0">
              <a:solidFill>
                <a:prstClr val="black"/>
              </a:solidFill>
              <a:latin typeface="Calibri"/>
            </a:endParaRPr>
          </a:p>
        </p:txBody>
      </p:sp>
      <p:sp>
        <p:nvSpPr>
          <p:cNvPr id="6" name="TekstSylinder 5"/>
          <p:cNvSpPr txBox="1"/>
          <p:nvPr/>
        </p:nvSpPr>
        <p:spPr>
          <a:xfrm>
            <a:off x="819807" y="903722"/>
            <a:ext cx="11052810" cy="1077218"/>
          </a:xfrm>
          <a:prstGeom prst="rect">
            <a:avLst/>
          </a:prstGeom>
          <a:noFill/>
        </p:spPr>
        <p:txBody>
          <a:bodyPr wrap="square" rtlCol="0">
            <a:spAutoFit/>
          </a:bodyPr>
          <a:lstStyle/>
          <a:p>
            <a:r>
              <a:rPr lang="nb-NO" sz="3200" dirty="0">
                <a:solidFill>
                  <a:prstClr val="black"/>
                </a:solidFill>
                <a:latin typeface="Calibri"/>
              </a:rPr>
              <a:t>Dårlig tidligpensjon (som AFP, uføretrygd og særaldersgrenser) «stimulerer» folk til å gå av seinere</a:t>
            </a:r>
            <a:endParaRPr lang="nb-NO" sz="2400" dirty="0">
              <a:solidFill>
                <a:prstClr val="black"/>
              </a:solidFill>
              <a:latin typeface="Calibri"/>
            </a:endParaRPr>
          </a:p>
        </p:txBody>
      </p:sp>
      <p:sp>
        <p:nvSpPr>
          <p:cNvPr id="10" name="Rektangel 9">
            <a:extLst>
              <a:ext uri="{FF2B5EF4-FFF2-40B4-BE49-F238E27FC236}">
                <a16:creationId xmlns:a16="http://schemas.microsoft.com/office/drawing/2014/main" id="{78CEB847-82A8-42F8-B521-4FB4027D4778}"/>
              </a:ext>
            </a:extLst>
          </p:cNvPr>
          <p:cNvSpPr/>
          <p:nvPr/>
        </p:nvSpPr>
        <p:spPr>
          <a:xfrm rot="20377751">
            <a:off x="8364547" y="2723976"/>
            <a:ext cx="1434904" cy="11113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Bilde 8" descr="Et bilde som inneholder tekst, plante, vektorgrafikk&#10;&#10;Automatisk generert beskrivelse">
            <a:extLst>
              <a:ext uri="{FF2B5EF4-FFF2-40B4-BE49-F238E27FC236}">
                <a16:creationId xmlns:a16="http://schemas.microsoft.com/office/drawing/2014/main" id="{ED984DA9-031F-48E4-BBDF-12549EDB7F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317146">
            <a:off x="7105235" y="2612724"/>
            <a:ext cx="1953556" cy="1951114"/>
          </a:xfrm>
          <a:prstGeom prst="rect">
            <a:avLst/>
          </a:prstGeom>
        </p:spPr>
      </p:pic>
      <p:pic>
        <p:nvPicPr>
          <p:cNvPr id="1028" name="Picture 4">
            <a:extLst>
              <a:ext uri="{FF2B5EF4-FFF2-40B4-BE49-F238E27FC236}">
                <a16:creationId xmlns:a16="http://schemas.microsoft.com/office/drawing/2014/main" id="{D6FBCAF6-8C07-44EC-8B7F-38B3042323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047315">
            <a:off x="1414243" y="4259331"/>
            <a:ext cx="1905242" cy="1667810"/>
          </a:xfrm>
          <a:prstGeom prst="rect">
            <a:avLst/>
          </a:prstGeom>
          <a:noFill/>
          <a:extLst>
            <a:ext uri="{909E8E84-426E-40DD-AFC4-6F175D3DCCD1}">
              <a14:hiddenFill xmlns:a14="http://schemas.microsoft.com/office/drawing/2010/main">
                <a:solidFill>
                  <a:srgbClr val="FFFFFF"/>
                </a:solidFill>
              </a14:hiddenFill>
            </a:ext>
          </a:extLst>
        </p:spPr>
      </p:pic>
      <p:pic>
        <p:nvPicPr>
          <p:cNvPr id="8" name="Bilde 7" descr="Et bilde som inneholder tekst, skilt, utklipp&#10;&#10;Automatisk generert beskrivelse">
            <a:extLst>
              <a:ext uri="{FF2B5EF4-FFF2-40B4-BE49-F238E27FC236}">
                <a16:creationId xmlns:a16="http://schemas.microsoft.com/office/drawing/2014/main" id="{35390845-4F7E-4754-B1F5-403BA38685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3230921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stretch>
            <a:fillRect/>
          </a:stretch>
        </p:blipFill>
        <p:spPr>
          <a:xfrm>
            <a:off x="5447928" y="13699"/>
            <a:ext cx="5076056" cy="6790896"/>
          </a:xfrm>
          <a:prstGeom prst="rect">
            <a:avLst/>
          </a:prstGeom>
        </p:spPr>
      </p:pic>
      <p:pic>
        <p:nvPicPr>
          <p:cNvPr id="5" name="Bilde 4"/>
          <p:cNvPicPr>
            <a:picLocks noChangeAspect="1"/>
          </p:cNvPicPr>
          <p:nvPr/>
        </p:nvPicPr>
        <p:blipFill>
          <a:blip r:embed="rId4"/>
          <a:stretch>
            <a:fillRect/>
          </a:stretch>
        </p:blipFill>
        <p:spPr>
          <a:xfrm>
            <a:off x="1580257" y="13700"/>
            <a:ext cx="2390775" cy="2390775"/>
          </a:xfrm>
          <a:prstGeom prst="rect">
            <a:avLst/>
          </a:prstGeom>
        </p:spPr>
      </p:pic>
      <p:sp>
        <p:nvSpPr>
          <p:cNvPr id="4" name="TekstSylinder 3"/>
          <p:cNvSpPr txBox="1"/>
          <p:nvPr/>
        </p:nvSpPr>
        <p:spPr>
          <a:xfrm>
            <a:off x="1667000" y="3506675"/>
            <a:ext cx="8856984" cy="2246769"/>
          </a:xfrm>
          <a:prstGeom prst="rect">
            <a:avLst/>
          </a:prstGeom>
          <a:solidFill>
            <a:schemeClr val="bg1"/>
          </a:solidFill>
        </p:spPr>
        <p:txBody>
          <a:bodyPr wrap="square" rtlCol="0">
            <a:spAutoFit/>
          </a:bodyPr>
          <a:lstStyle/>
          <a:p>
            <a:r>
              <a:rPr lang="nb-NO" sz="2800" i="1" dirty="0"/>
              <a:t>- I de fleste tilfeller er avgjørelsen om å pensjonere seg eller fortsette å arbeide resultat av et samspill mellom arbeidsmiljøet og en rekke andre faktorer, slik som blant annet individuell helse, arbeidsmarkedsforhold og hvordan pensjons- og trygdesystemet ser ut. </a:t>
            </a:r>
            <a:endParaRPr lang="nb-NO" sz="2800" dirty="0"/>
          </a:p>
        </p:txBody>
      </p:sp>
      <p:sp>
        <p:nvSpPr>
          <p:cNvPr id="7" name="Rektangel 6"/>
          <p:cNvSpPr/>
          <p:nvPr/>
        </p:nvSpPr>
        <p:spPr>
          <a:xfrm>
            <a:off x="1493512" y="2548939"/>
            <a:ext cx="3672408" cy="646331"/>
          </a:xfrm>
          <a:prstGeom prst="rect">
            <a:avLst/>
          </a:prstGeom>
        </p:spPr>
        <p:txBody>
          <a:bodyPr wrap="square">
            <a:spAutoFit/>
          </a:bodyPr>
          <a:lstStyle/>
          <a:p>
            <a:r>
              <a:rPr lang="nb-NO" dirty="0"/>
              <a:t> Overlege Ingrid Sivesind Mehlum. </a:t>
            </a:r>
          </a:p>
          <a:p>
            <a:r>
              <a:rPr lang="nb-NO" dirty="0"/>
              <a:t>Statens arbeidsmiljøinstitutt 1.2.2018</a:t>
            </a:r>
          </a:p>
        </p:txBody>
      </p:sp>
      <p:pic>
        <p:nvPicPr>
          <p:cNvPr id="6" name="Bilde 5" descr="Et bilde som inneholder tekst, skilt, utklipp&#10;&#10;Automatisk generert beskrivelse">
            <a:extLst>
              <a:ext uri="{FF2B5EF4-FFF2-40B4-BE49-F238E27FC236}">
                <a16:creationId xmlns:a16="http://schemas.microsoft.com/office/drawing/2014/main" id="{4A5D36AA-7A47-4296-ABA5-97F357F5E0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4268501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65958D8D-41E5-4659-82FD-8B6BB1CBD143}"/>
              </a:ext>
            </a:extLst>
          </p:cNvPr>
          <p:cNvPicPr>
            <a:picLocks noChangeAspect="1"/>
          </p:cNvPicPr>
          <p:nvPr/>
        </p:nvPicPr>
        <p:blipFill>
          <a:blip r:embed="rId3"/>
          <a:stretch>
            <a:fillRect/>
          </a:stretch>
        </p:blipFill>
        <p:spPr>
          <a:xfrm>
            <a:off x="2486024" y="604542"/>
            <a:ext cx="8561727" cy="5599347"/>
          </a:xfrm>
          <a:prstGeom prst="rect">
            <a:avLst/>
          </a:prstGeom>
        </p:spPr>
      </p:pic>
      <p:sp>
        <p:nvSpPr>
          <p:cNvPr id="3" name="TekstSylinder 2">
            <a:extLst>
              <a:ext uri="{FF2B5EF4-FFF2-40B4-BE49-F238E27FC236}">
                <a16:creationId xmlns:a16="http://schemas.microsoft.com/office/drawing/2014/main" id="{85D87795-932F-4FAB-8557-C5468D64003C}"/>
              </a:ext>
            </a:extLst>
          </p:cNvPr>
          <p:cNvSpPr txBox="1"/>
          <p:nvPr/>
        </p:nvSpPr>
        <p:spPr>
          <a:xfrm>
            <a:off x="402674" y="1154087"/>
            <a:ext cx="1962149" cy="4832092"/>
          </a:xfrm>
          <a:prstGeom prst="rect">
            <a:avLst/>
          </a:prstGeom>
          <a:noFill/>
        </p:spPr>
        <p:txBody>
          <a:bodyPr wrap="square" rtlCol="0">
            <a:spAutoFit/>
          </a:bodyPr>
          <a:lstStyle/>
          <a:p>
            <a:r>
              <a:rPr lang="nb-NO" sz="2800" dirty="0"/>
              <a:t>Etter </a:t>
            </a:r>
          </a:p>
          <a:p>
            <a:r>
              <a:rPr lang="nb-NO" sz="2800" dirty="0"/>
              <a:t>ti år med pensjons-reform og «vi må jobbe lenger»</a:t>
            </a:r>
          </a:p>
          <a:p>
            <a:r>
              <a:rPr lang="nb-NO" sz="2800" dirty="0"/>
              <a:t>slutter eldre som før, særlig i tunge yrker</a:t>
            </a:r>
          </a:p>
        </p:txBody>
      </p:sp>
      <p:pic>
        <p:nvPicPr>
          <p:cNvPr id="4" name="Bilde 3" descr="Et bilde som inneholder tekst, skilt, utklipp&#10;&#10;Automatisk generert beskrivelse">
            <a:extLst>
              <a:ext uri="{FF2B5EF4-FFF2-40B4-BE49-F238E27FC236}">
                <a16:creationId xmlns:a16="http://schemas.microsoft.com/office/drawing/2014/main" id="{C3E0CB57-C2EF-4004-B34C-D12A4C175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3086254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7320136" y="1988840"/>
            <a:ext cx="2648694" cy="3369050"/>
          </a:xfrm>
          <a:prstGeom prst="rect">
            <a:avLst/>
          </a:prstGeom>
        </p:spPr>
      </p:pic>
      <p:sp>
        <p:nvSpPr>
          <p:cNvPr id="5" name="TekstSylinder 4"/>
          <p:cNvSpPr txBox="1"/>
          <p:nvPr/>
        </p:nvSpPr>
        <p:spPr>
          <a:xfrm>
            <a:off x="1847528" y="1972348"/>
            <a:ext cx="5328592" cy="3385542"/>
          </a:xfrm>
          <a:prstGeom prst="rect">
            <a:avLst/>
          </a:prstGeom>
          <a:noFill/>
        </p:spPr>
        <p:txBody>
          <a:bodyPr wrap="square" rtlCol="0">
            <a:spAutoFit/>
          </a:bodyPr>
          <a:lstStyle/>
          <a:p>
            <a:endParaRPr lang="nb-NO" dirty="0"/>
          </a:p>
          <a:p>
            <a:r>
              <a:rPr lang="nb-NO" sz="2800" dirty="0"/>
              <a:t> </a:t>
            </a:r>
            <a:r>
              <a:rPr lang="nb-NO" sz="2800" i="1" dirty="0"/>
              <a:t>«…tvungen livrenteforsikring for de mindre bemidlede» </a:t>
            </a:r>
          </a:p>
          <a:p>
            <a:r>
              <a:rPr lang="nb-NO" sz="2800" dirty="0"/>
              <a:t>for å hindre </a:t>
            </a:r>
          </a:p>
          <a:p>
            <a:r>
              <a:rPr lang="nb-NO" sz="2800" i="1" dirty="0"/>
              <a:t>«…den sterke stigning i fattigutgiftene og den skadelige innflytelse som den offentlige fattigunderstøttelse fører med sig». </a:t>
            </a:r>
          </a:p>
        </p:txBody>
      </p:sp>
      <p:sp>
        <p:nvSpPr>
          <p:cNvPr id="9" name="Tittel 8"/>
          <p:cNvSpPr>
            <a:spLocks noGrp="1"/>
          </p:cNvSpPr>
          <p:nvPr>
            <p:ph type="title"/>
          </p:nvPr>
        </p:nvSpPr>
        <p:spPr/>
        <p:txBody>
          <a:bodyPr>
            <a:normAutofit/>
          </a:bodyPr>
          <a:lstStyle/>
          <a:p>
            <a:r>
              <a:rPr lang="nb-NO" b="1" dirty="0"/>
              <a:t>1844</a:t>
            </a:r>
            <a:br>
              <a:rPr lang="nb-NO" dirty="0"/>
            </a:br>
            <a:r>
              <a:rPr lang="nb-NO" dirty="0"/>
              <a:t>Fattige må spare til sin alderdom</a:t>
            </a:r>
          </a:p>
        </p:txBody>
      </p:sp>
      <p:sp>
        <p:nvSpPr>
          <p:cNvPr id="2" name="Rektangel 1"/>
          <p:cNvSpPr/>
          <p:nvPr/>
        </p:nvSpPr>
        <p:spPr>
          <a:xfrm>
            <a:off x="7032104" y="5936506"/>
            <a:ext cx="3388300" cy="369332"/>
          </a:xfrm>
          <a:prstGeom prst="rect">
            <a:avLst/>
          </a:prstGeom>
        </p:spPr>
        <p:txBody>
          <a:bodyPr wrap="none">
            <a:spAutoFit/>
          </a:bodyPr>
          <a:lstStyle/>
          <a:p>
            <a:r>
              <a:rPr lang="nb-NO" dirty="0"/>
              <a:t>Amtmann Jørgen Aall (1806-1894)</a:t>
            </a:r>
          </a:p>
        </p:txBody>
      </p:sp>
      <p:pic>
        <p:nvPicPr>
          <p:cNvPr id="6" name="Bilde 5" descr="Et bilde som inneholder tekst, skilt, utklipp&#10;&#10;Automatisk generert beskrivelse">
            <a:extLst>
              <a:ext uri="{FF2B5EF4-FFF2-40B4-BE49-F238E27FC236}">
                <a16:creationId xmlns:a16="http://schemas.microsoft.com/office/drawing/2014/main" id="{D8ED6AA2-E1A5-464D-B526-14536549E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26807106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b="1" dirty="0"/>
              <a:t>Økt økonomisk ulikhet blant eldre</a:t>
            </a:r>
            <a:endParaRPr lang="nb-NO" dirty="0"/>
          </a:p>
        </p:txBody>
      </p:sp>
      <p:sp>
        <p:nvSpPr>
          <p:cNvPr id="3" name="Plassholder for innhold 2"/>
          <p:cNvSpPr>
            <a:spLocks noGrp="1"/>
          </p:cNvSpPr>
          <p:nvPr>
            <p:ph idx="1"/>
          </p:nvPr>
        </p:nvSpPr>
        <p:spPr>
          <a:xfrm>
            <a:off x="979750" y="1416299"/>
            <a:ext cx="3679903" cy="4430762"/>
          </a:xfrm>
        </p:spPr>
        <p:txBody>
          <a:bodyPr>
            <a:normAutofit fontScale="25000" lnSpcReduction="20000"/>
          </a:bodyPr>
          <a:lstStyle/>
          <a:p>
            <a:pPr marL="0" indent="0">
              <a:buNone/>
            </a:pPr>
            <a:endParaRPr lang="nb-NO" dirty="0"/>
          </a:p>
          <a:p>
            <a:pPr marL="0" indent="0">
              <a:lnSpc>
                <a:spcPct val="120000"/>
              </a:lnSpc>
              <a:buNone/>
            </a:pPr>
            <a:r>
              <a:rPr lang="nb-NO" sz="12800" dirty="0"/>
              <a:t>I et pensjonssystem som klart belønner dem som jobber lengst, bidrar det til store ulikheter. </a:t>
            </a:r>
          </a:p>
          <a:p>
            <a:pPr marL="0" indent="0">
              <a:lnSpc>
                <a:spcPct val="120000"/>
              </a:lnSpc>
              <a:buNone/>
            </a:pPr>
            <a:r>
              <a:rPr lang="nb-NO" sz="12800" dirty="0"/>
              <a:t>De med hardest arbeid og dårligst helse, får minst.</a:t>
            </a:r>
          </a:p>
        </p:txBody>
      </p:sp>
      <p:pic>
        <p:nvPicPr>
          <p:cNvPr id="5" name="Bilde 4"/>
          <p:cNvPicPr>
            <a:picLocks noChangeAspect="1"/>
          </p:cNvPicPr>
          <p:nvPr/>
        </p:nvPicPr>
        <p:blipFill>
          <a:blip r:embed="rId3"/>
          <a:stretch>
            <a:fillRect/>
          </a:stretch>
        </p:blipFill>
        <p:spPr>
          <a:xfrm>
            <a:off x="5735961" y="1931302"/>
            <a:ext cx="4773703" cy="2673274"/>
          </a:xfrm>
          <a:prstGeom prst="rect">
            <a:avLst/>
          </a:prstGeom>
        </p:spPr>
      </p:pic>
      <p:sp>
        <p:nvSpPr>
          <p:cNvPr id="6" name="TekstSylinder 5"/>
          <p:cNvSpPr txBox="1"/>
          <p:nvPr/>
        </p:nvSpPr>
        <p:spPr>
          <a:xfrm>
            <a:off x="5735960" y="4581129"/>
            <a:ext cx="4773702" cy="1200329"/>
          </a:xfrm>
          <a:prstGeom prst="rect">
            <a:avLst/>
          </a:prstGeom>
          <a:noFill/>
        </p:spPr>
        <p:txBody>
          <a:bodyPr wrap="square" rtlCol="0">
            <a:spAutoFit/>
          </a:bodyPr>
          <a:lstStyle/>
          <a:p>
            <a:r>
              <a:rPr lang="nb-NO" dirty="0">
                <a:solidFill>
                  <a:prstClr val="black"/>
                </a:solidFill>
                <a:latin typeface="Calibri"/>
              </a:rPr>
              <a:t>Simen Markussen leder forskningsprosjektet som kan gi oss mer kunnskap om hva Pensjonsreformen får å si for den enkelte alderspensjonist. (Foto: Privat)</a:t>
            </a:r>
          </a:p>
        </p:txBody>
      </p:sp>
      <p:pic>
        <p:nvPicPr>
          <p:cNvPr id="7" name="Bilde 6" descr="Et bilde som inneholder tekst, skilt, utklipp&#10;&#10;Automatisk generert beskrivelse">
            <a:extLst>
              <a:ext uri="{FF2B5EF4-FFF2-40B4-BE49-F238E27FC236}">
                <a16:creationId xmlns:a16="http://schemas.microsoft.com/office/drawing/2014/main" id="{0D420A2C-4009-48A4-8B2F-FC2EEDDB2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3119864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17EC3F-F601-4DCF-B5CB-8D6FCC11875B}"/>
              </a:ext>
            </a:extLst>
          </p:cNvPr>
          <p:cNvSpPr>
            <a:spLocks noGrp="1"/>
          </p:cNvSpPr>
          <p:nvPr>
            <p:ph type="title"/>
          </p:nvPr>
        </p:nvSpPr>
        <p:spPr/>
        <p:txBody>
          <a:bodyPr/>
          <a:lstStyle/>
          <a:p>
            <a:r>
              <a:rPr lang="nb-NO" dirty="0"/>
              <a:t>Noen punkter å ta med seg:</a:t>
            </a:r>
          </a:p>
        </p:txBody>
      </p:sp>
      <p:sp>
        <p:nvSpPr>
          <p:cNvPr id="3" name="Plassholder for innhold 2">
            <a:extLst>
              <a:ext uri="{FF2B5EF4-FFF2-40B4-BE49-F238E27FC236}">
                <a16:creationId xmlns:a16="http://schemas.microsoft.com/office/drawing/2014/main" id="{16745490-7627-4931-B042-7DF96C4DB945}"/>
              </a:ext>
            </a:extLst>
          </p:cNvPr>
          <p:cNvSpPr>
            <a:spLocks noGrp="1"/>
          </p:cNvSpPr>
          <p:nvPr>
            <p:ph idx="1"/>
          </p:nvPr>
        </p:nvSpPr>
        <p:spPr>
          <a:xfrm>
            <a:off x="838200" y="1498079"/>
            <a:ext cx="10515600" cy="4351338"/>
          </a:xfrm>
        </p:spPr>
        <p:txBody>
          <a:bodyPr>
            <a:normAutofit/>
          </a:bodyPr>
          <a:lstStyle/>
          <a:p>
            <a:pPr marL="514350" indent="-514350">
              <a:buFont typeface="+mj-lt"/>
              <a:buAutoNum type="arabicPeriod"/>
            </a:pPr>
            <a:r>
              <a:rPr lang="nb-NO" sz="3200" dirty="0"/>
              <a:t>Staten må ta tilbake ansvaret for folks økonomiske trygghet i alderdommen.</a:t>
            </a:r>
          </a:p>
          <a:p>
            <a:pPr marL="457200" lvl="1" indent="0">
              <a:buNone/>
            </a:pPr>
            <a:r>
              <a:rPr lang="nb-NO" sz="2800" i="1" dirty="0"/>
              <a:t>Heller betale litt mer skatt enn å være prisgitt arbeidsgiveres pensjonsordninger, børs, bank og forsikringsselskap</a:t>
            </a:r>
          </a:p>
          <a:p>
            <a:pPr marL="514350" indent="-514350">
              <a:buFont typeface="+mj-lt"/>
              <a:buAutoNum type="arabicPeriod"/>
            </a:pPr>
            <a:r>
              <a:rPr lang="nb-NO" sz="3200" dirty="0"/>
              <a:t>Uføre og tidligpensjonister trenger samme alderspensjon som andre</a:t>
            </a:r>
          </a:p>
          <a:p>
            <a:pPr marL="514350" indent="-514350">
              <a:buFont typeface="+mj-lt"/>
              <a:buAutoNum type="arabicPeriod"/>
            </a:pPr>
            <a:r>
              <a:rPr lang="nb-NO" sz="3200" dirty="0"/>
              <a:t>Bort med levealdersjustering – 67 år er nok</a:t>
            </a:r>
          </a:p>
          <a:p>
            <a:pPr marL="514350" indent="-514350">
              <a:buFont typeface="+mj-lt"/>
              <a:buAutoNum type="arabicPeriod"/>
            </a:pPr>
            <a:r>
              <a:rPr lang="nb-NO" sz="3200" b="1" dirty="0"/>
              <a:t>Få med foreningen/klubben din i «Pensjon for alle»</a:t>
            </a:r>
          </a:p>
          <a:p>
            <a:pPr marL="514350" indent="-514350">
              <a:buFont typeface="+mj-lt"/>
              <a:buAutoNum type="arabicPeriod"/>
            </a:pPr>
            <a:endParaRPr lang="nb-NO" sz="2800" dirty="0"/>
          </a:p>
        </p:txBody>
      </p:sp>
      <p:pic>
        <p:nvPicPr>
          <p:cNvPr id="4" name="Bilde 3" descr="Et bilde som inneholder tekst, skilt, utklipp&#10;&#10;Automatisk generert beskrivelse">
            <a:extLst>
              <a:ext uri="{FF2B5EF4-FFF2-40B4-BE49-F238E27FC236}">
                <a16:creationId xmlns:a16="http://schemas.microsoft.com/office/drawing/2014/main" id="{8DD793CE-5BF8-4419-A4B5-BDDD9ADEE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35805981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01B35585-EBB0-42F6-8997-9B2A3C59E3E3}"/>
              </a:ext>
            </a:extLst>
          </p:cNvPr>
          <p:cNvPicPr>
            <a:picLocks noChangeAspect="1"/>
          </p:cNvPicPr>
          <p:nvPr/>
        </p:nvPicPr>
        <p:blipFill>
          <a:blip r:embed="rId3"/>
          <a:stretch>
            <a:fillRect/>
          </a:stretch>
        </p:blipFill>
        <p:spPr>
          <a:xfrm>
            <a:off x="3695671" y="879478"/>
            <a:ext cx="4800655" cy="4789719"/>
          </a:xfrm>
          <a:prstGeom prst="rect">
            <a:avLst/>
          </a:prstGeom>
        </p:spPr>
      </p:pic>
      <p:pic>
        <p:nvPicPr>
          <p:cNvPr id="3" name="Bilde 2">
            <a:extLst>
              <a:ext uri="{FF2B5EF4-FFF2-40B4-BE49-F238E27FC236}">
                <a16:creationId xmlns:a16="http://schemas.microsoft.com/office/drawing/2014/main" id="{E19DB5FB-FD7D-4E4C-AC7A-B262624F207D}"/>
              </a:ext>
            </a:extLst>
          </p:cNvPr>
          <p:cNvPicPr>
            <a:picLocks noChangeAspect="1"/>
          </p:cNvPicPr>
          <p:nvPr/>
        </p:nvPicPr>
        <p:blipFill rotWithShape="1">
          <a:blip r:embed="rId4"/>
          <a:srcRect l="15344" t="55968" r="36552" b="36705"/>
          <a:stretch/>
        </p:blipFill>
        <p:spPr>
          <a:xfrm>
            <a:off x="771905" y="5669197"/>
            <a:ext cx="10795333" cy="924909"/>
          </a:xfrm>
          <a:prstGeom prst="rect">
            <a:avLst/>
          </a:prstGeom>
        </p:spPr>
      </p:pic>
      <p:sp>
        <p:nvSpPr>
          <p:cNvPr id="5" name="TekstSylinder 4">
            <a:extLst>
              <a:ext uri="{FF2B5EF4-FFF2-40B4-BE49-F238E27FC236}">
                <a16:creationId xmlns:a16="http://schemas.microsoft.com/office/drawing/2014/main" id="{89831A0D-D1DA-4DB9-84F6-B57BC3DA68C2}"/>
              </a:ext>
            </a:extLst>
          </p:cNvPr>
          <p:cNvSpPr txBox="1"/>
          <p:nvPr/>
        </p:nvSpPr>
        <p:spPr>
          <a:xfrm>
            <a:off x="430925" y="556313"/>
            <a:ext cx="11940960" cy="646331"/>
          </a:xfrm>
          <a:prstGeom prst="rect">
            <a:avLst/>
          </a:prstGeom>
          <a:noFill/>
        </p:spPr>
        <p:txBody>
          <a:bodyPr wrap="square">
            <a:spAutoFit/>
          </a:bodyPr>
          <a:lstStyle/>
          <a:p>
            <a:r>
              <a:rPr lang="nb-NO" sz="3600" dirty="0">
                <a:hlinkClick r:id="rId5"/>
              </a:rPr>
              <a:t>https://pensjonforalle.no/</a:t>
            </a:r>
            <a:r>
              <a:rPr lang="nb-NO" sz="3600" dirty="0"/>
              <a:t> 	facebook.com/</a:t>
            </a:r>
            <a:r>
              <a:rPr lang="nb-NO" sz="3600" dirty="0" err="1"/>
              <a:t>pensjonforalle</a:t>
            </a:r>
            <a:r>
              <a:rPr lang="nb-NO" sz="3600" dirty="0"/>
              <a:t> </a:t>
            </a:r>
          </a:p>
        </p:txBody>
      </p:sp>
    </p:spTree>
    <p:extLst>
      <p:ext uri="{BB962C8B-B14F-4D97-AF65-F5344CB8AC3E}">
        <p14:creationId xmlns:p14="http://schemas.microsoft.com/office/powerpoint/2010/main" val="1190862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b="1" dirty="0"/>
              <a:t>1885</a:t>
            </a:r>
            <a:br>
              <a:rPr lang="nb-NO" dirty="0"/>
            </a:br>
            <a:r>
              <a:rPr lang="nb-NO" dirty="0"/>
              <a:t>Det er hele </a:t>
            </a:r>
            <a:r>
              <a:rPr lang="nb-NO" dirty="0" err="1"/>
              <a:t>samfundets</a:t>
            </a:r>
            <a:r>
              <a:rPr lang="nb-NO" dirty="0"/>
              <a:t> plikt</a:t>
            </a:r>
          </a:p>
        </p:txBody>
      </p:sp>
      <p:sp>
        <p:nvSpPr>
          <p:cNvPr id="3" name="Rektangel 2"/>
          <p:cNvSpPr/>
          <p:nvPr/>
        </p:nvSpPr>
        <p:spPr>
          <a:xfrm>
            <a:off x="838200" y="1925613"/>
            <a:ext cx="5905873" cy="4185761"/>
          </a:xfrm>
          <a:prstGeom prst="rect">
            <a:avLst/>
          </a:prstGeom>
        </p:spPr>
        <p:txBody>
          <a:bodyPr wrap="square">
            <a:spAutoFit/>
          </a:bodyPr>
          <a:lstStyle/>
          <a:p>
            <a:r>
              <a:rPr lang="nb-NO" sz="2800" dirty="0"/>
              <a:t>Det er Statens (hele </a:t>
            </a:r>
            <a:r>
              <a:rPr lang="nb-NO" sz="2800" dirty="0" err="1"/>
              <a:t>samfundets</a:t>
            </a:r>
            <a:r>
              <a:rPr lang="nb-NO" sz="2800" dirty="0"/>
              <a:t>) plikt å sørge for å dra human omsorg for alle gamle og arbeidsudyktige </a:t>
            </a:r>
            <a:r>
              <a:rPr lang="nb-NO" sz="2800" dirty="0" err="1"/>
              <a:t>samfundsmedlemmer</a:t>
            </a:r>
            <a:r>
              <a:rPr lang="nb-NO" sz="2800" dirty="0"/>
              <a:t>. </a:t>
            </a:r>
          </a:p>
          <a:p>
            <a:endParaRPr lang="nb-NO" sz="2800" dirty="0"/>
          </a:p>
          <a:p>
            <a:r>
              <a:rPr lang="nb-NO" sz="2800" dirty="0"/>
              <a:t>Der må opprettes en alderdomsforsørgelses-innretning for alle ubemidlede av og ved Staten.</a:t>
            </a:r>
          </a:p>
          <a:p>
            <a:endParaRPr lang="nb-NO" sz="2400" dirty="0"/>
          </a:p>
          <a:p>
            <a:r>
              <a:rPr lang="nb-NO" dirty="0"/>
              <a:t>(Resolusjonsforslag til arbeidermøtet i Kristiansand 1885)</a:t>
            </a:r>
          </a:p>
        </p:txBody>
      </p:sp>
      <p:pic>
        <p:nvPicPr>
          <p:cNvPr id="4" name="Bilde 3"/>
          <p:cNvPicPr>
            <a:picLocks noChangeAspect="1"/>
          </p:cNvPicPr>
          <p:nvPr/>
        </p:nvPicPr>
        <p:blipFill>
          <a:blip r:embed="rId3"/>
          <a:stretch>
            <a:fillRect/>
          </a:stretch>
        </p:blipFill>
        <p:spPr>
          <a:xfrm>
            <a:off x="7104112" y="1700809"/>
            <a:ext cx="3384376" cy="4564455"/>
          </a:xfrm>
          <a:prstGeom prst="rect">
            <a:avLst/>
          </a:prstGeom>
        </p:spPr>
      </p:pic>
      <p:sp>
        <p:nvSpPr>
          <p:cNvPr id="5" name="Rektangel 4"/>
          <p:cNvSpPr/>
          <p:nvPr/>
        </p:nvSpPr>
        <p:spPr>
          <a:xfrm>
            <a:off x="7032104" y="5589240"/>
            <a:ext cx="2962672" cy="369332"/>
          </a:xfrm>
          <a:prstGeom prst="rect">
            <a:avLst/>
          </a:prstGeom>
        </p:spPr>
        <p:txBody>
          <a:bodyPr wrap="square">
            <a:spAutoFit/>
          </a:bodyPr>
          <a:lstStyle/>
          <a:p>
            <a:r>
              <a:rPr lang="nb-NO" dirty="0"/>
              <a:t> </a:t>
            </a:r>
          </a:p>
        </p:txBody>
      </p:sp>
      <p:sp>
        <p:nvSpPr>
          <p:cNvPr id="6" name="Rektangel 5"/>
          <p:cNvSpPr/>
          <p:nvPr/>
        </p:nvSpPr>
        <p:spPr>
          <a:xfrm>
            <a:off x="6744073" y="6363767"/>
            <a:ext cx="3923928" cy="369332"/>
          </a:xfrm>
          <a:prstGeom prst="rect">
            <a:avLst/>
          </a:prstGeom>
        </p:spPr>
        <p:txBody>
          <a:bodyPr wrap="square">
            <a:spAutoFit/>
          </a:bodyPr>
          <a:lstStyle/>
          <a:p>
            <a:r>
              <a:rPr lang="nb-NO" dirty="0"/>
              <a:t>Chr. Holtermann Knudsen (1845-1929) </a:t>
            </a:r>
          </a:p>
        </p:txBody>
      </p:sp>
      <p:pic>
        <p:nvPicPr>
          <p:cNvPr id="7" name="Bilde 6" descr="Et bilde som inneholder tekst, skilt, utklipp&#10;&#10;Automatisk generert beskrivelse">
            <a:extLst>
              <a:ext uri="{FF2B5EF4-FFF2-40B4-BE49-F238E27FC236}">
                <a16:creationId xmlns:a16="http://schemas.microsoft.com/office/drawing/2014/main" id="{588FEE4D-16E9-4A7B-A468-15DCA39538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3958781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80188" y="260131"/>
            <a:ext cx="11490902" cy="6337738"/>
          </a:xfrm>
        </p:spPr>
        <p:txBody>
          <a:bodyPr>
            <a:noAutofit/>
          </a:bodyPr>
          <a:lstStyle/>
          <a:p>
            <a:pPr marL="457200" lvl="1" indent="0">
              <a:buNone/>
            </a:pPr>
            <a:r>
              <a:rPr lang="nb-NO" sz="4400" dirty="0"/>
              <a:t>Forsikring enkeltvis, </a:t>
            </a:r>
          </a:p>
          <a:p>
            <a:pPr marL="457200" lvl="1" indent="0">
              <a:buNone/>
            </a:pPr>
            <a:r>
              <a:rPr lang="nb-NO" sz="4400" dirty="0"/>
              <a:t>eller </a:t>
            </a:r>
          </a:p>
          <a:p>
            <a:pPr marL="457200" lvl="1" indent="0">
              <a:buNone/>
            </a:pPr>
            <a:r>
              <a:rPr lang="nb-NO" sz="4400" dirty="0"/>
              <a:t>fellesskapsløsning?</a:t>
            </a:r>
            <a:endParaRPr lang="nb-NO" sz="3200" b="1" dirty="0"/>
          </a:p>
          <a:p>
            <a:pPr marL="457200" lvl="1" indent="0">
              <a:buNone/>
            </a:pPr>
            <a:endParaRPr lang="nb-NO" sz="3600" b="1" dirty="0"/>
          </a:p>
          <a:p>
            <a:pPr marL="457200" lvl="1" indent="0">
              <a:buNone/>
            </a:pPr>
            <a:endParaRPr lang="nb-NO" sz="3600" b="1" dirty="0"/>
          </a:p>
          <a:p>
            <a:pPr marL="457200" lvl="1" indent="0">
              <a:buNone/>
            </a:pPr>
            <a:r>
              <a:rPr lang="nb-NO" sz="3600" b="1" dirty="0"/>
              <a:t>Sosiallovkomiteen av 1935 </a:t>
            </a:r>
            <a:r>
              <a:rPr lang="nb-NO" sz="3600" dirty="0"/>
              <a:t>skilte mellom </a:t>
            </a:r>
          </a:p>
          <a:p>
            <a:pPr marL="457200" lvl="1" indent="0">
              <a:buNone/>
            </a:pPr>
            <a:r>
              <a:rPr lang="nb-NO" sz="3600" dirty="0"/>
              <a:t>ordninger «der den enkelte alene har </a:t>
            </a:r>
            <a:r>
              <a:rPr lang="nb-NO" sz="3600" b="1" dirty="0"/>
              <a:t>rettigheter i henhold til det de har innbetalt</a:t>
            </a:r>
            <a:r>
              <a:rPr lang="nb-NO" sz="3600" dirty="0"/>
              <a:t>,» og </a:t>
            </a:r>
          </a:p>
          <a:p>
            <a:pPr marL="457200" lvl="1" indent="0">
              <a:buNone/>
            </a:pPr>
            <a:r>
              <a:rPr lang="nb-NO" sz="3600" dirty="0"/>
              <a:t>ordninger «som tar sikte på at </a:t>
            </a:r>
            <a:r>
              <a:rPr lang="nb-NO" sz="3600" b="1" dirty="0"/>
              <a:t>alle samfundsborgere så vidt mulig skal nyte godt av samfundets fremskritt </a:t>
            </a:r>
            <a:r>
              <a:rPr lang="nb-NO" sz="3600" dirty="0"/>
              <a:t>som de alle har bidratt eller bidrar til.»</a:t>
            </a:r>
          </a:p>
        </p:txBody>
      </p:sp>
      <p:pic>
        <p:nvPicPr>
          <p:cNvPr id="4" name="Bilde 3"/>
          <p:cNvPicPr>
            <a:picLocks noChangeAspect="1"/>
          </p:cNvPicPr>
          <p:nvPr/>
        </p:nvPicPr>
        <p:blipFill>
          <a:blip r:embed="rId3"/>
          <a:stretch>
            <a:fillRect/>
          </a:stretch>
        </p:blipFill>
        <p:spPr>
          <a:xfrm>
            <a:off x="6726621" y="75284"/>
            <a:ext cx="5465380" cy="3017287"/>
          </a:xfrm>
          <a:prstGeom prst="rect">
            <a:avLst/>
          </a:prstGeom>
        </p:spPr>
      </p:pic>
      <p:sp>
        <p:nvSpPr>
          <p:cNvPr id="5" name="Rektangel 4"/>
          <p:cNvSpPr/>
          <p:nvPr/>
        </p:nvSpPr>
        <p:spPr>
          <a:xfrm>
            <a:off x="6096000" y="3092571"/>
            <a:ext cx="6099998" cy="338554"/>
          </a:xfrm>
          <a:prstGeom prst="rect">
            <a:avLst/>
          </a:prstGeom>
        </p:spPr>
        <p:txBody>
          <a:bodyPr wrap="square">
            <a:spAutoFit/>
          </a:bodyPr>
          <a:lstStyle/>
          <a:p>
            <a:pPr algn="r"/>
            <a:r>
              <a:rPr lang="nb-NO" sz="1600" dirty="0"/>
              <a:t>Johan Nygaardsvolds regjering presenteres utenfor Slottet i Oslo 1935.</a:t>
            </a:r>
          </a:p>
        </p:txBody>
      </p:sp>
      <p:pic>
        <p:nvPicPr>
          <p:cNvPr id="6" name="Bilde 5" descr="Et bilde som inneholder tekst, skilt, utklipp&#10;&#10;Automatisk generert beskrivelse">
            <a:extLst>
              <a:ext uri="{FF2B5EF4-FFF2-40B4-BE49-F238E27FC236}">
                <a16:creationId xmlns:a16="http://schemas.microsoft.com/office/drawing/2014/main" id="{B2C92498-D5B0-46EB-B835-0F365E4AE9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932590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A5BCCBED-6A2F-4B19-A7DF-C80DF3B327D1}"/>
              </a:ext>
            </a:extLst>
          </p:cNvPr>
          <p:cNvGraphicFramePr/>
          <p:nvPr/>
        </p:nvGraphicFramePr>
        <p:xfrm>
          <a:off x="695738" y="819057"/>
          <a:ext cx="11231217" cy="554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kstSylinder 8">
            <a:extLst>
              <a:ext uri="{FF2B5EF4-FFF2-40B4-BE49-F238E27FC236}">
                <a16:creationId xmlns:a16="http://schemas.microsoft.com/office/drawing/2014/main" id="{B64A5AD6-387F-488C-87D0-78841AC17F47}"/>
              </a:ext>
            </a:extLst>
          </p:cNvPr>
          <p:cNvSpPr txBox="1"/>
          <p:nvPr/>
        </p:nvSpPr>
        <p:spPr>
          <a:xfrm>
            <a:off x="5086070" y="3751785"/>
            <a:ext cx="4911037" cy="923330"/>
          </a:xfrm>
          <a:prstGeom prst="rect">
            <a:avLst/>
          </a:prstGeom>
          <a:noFill/>
        </p:spPr>
        <p:txBody>
          <a:bodyPr wrap="square" rtlCol="0">
            <a:spAutoFit/>
          </a:bodyPr>
          <a:lstStyle/>
          <a:p>
            <a:pPr lvl="0"/>
            <a:r>
              <a:rPr lang="nb-NO" b="1" dirty="0"/>
              <a:t>- </a:t>
            </a:r>
            <a:r>
              <a:rPr lang="nb-NO" dirty="0"/>
              <a:t>Økonomisk trygghet</a:t>
            </a:r>
            <a:endParaRPr lang="nb-NO" b="1" dirty="0"/>
          </a:p>
          <a:p>
            <a:pPr lvl="0"/>
            <a:r>
              <a:rPr lang="nb-NO" dirty="0"/>
              <a:t>- Utjamning over livsløp og mellom grupper</a:t>
            </a:r>
          </a:p>
          <a:p>
            <a:pPr lvl="0"/>
            <a:r>
              <a:rPr lang="nb-NO" dirty="0"/>
              <a:t>- Mindre forskjeller, mindre betydning av inntekt</a:t>
            </a:r>
          </a:p>
        </p:txBody>
      </p:sp>
      <p:sp>
        <p:nvSpPr>
          <p:cNvPr id="10" name="TekstSylinder 9">
            <a:extLst>
              <a:ext uri="{FF2B5EF4-FFF2-40B4-BE49-F238E27FC236}">
                <a16:creationId xmlns:a16="http://schemas.microsoft.com/office/drawing/2014/main" id="{49B5261D-4F74-43A9-8C11-478D0E4F8599}"/>
              </a:ext>
            </a:extLst>
          </p:cNvPr>
          <p:cNvSpPr txBox="1"/>
          <p:nvPr/>
        </p:nvSpPr>
        <p:spPr>
          <a:xfrm>
            <a:off x="2840380" y="4675115"/>
            <a:ext cx="3948045" cy="923330"/>
          </a:xfrm>
          <a:prstGeom prst="rect">
            <a:avLst/>
          </a:prstGeom>
          <a:noFill/>
        </p:spPr>
        <p:txBody>
          <a:bodyPr wrap="square" rtlCol="0">
            <a:spAutoFit/>
          </a:bodyPr>
          <a:lstStyle/>
          <a:p>
            <a:pPr lvl="0"/>
            <a:r>
              <a:rPr lang="nb-NO" dirty="0"/>
              <a:t>- Universell trygd uten behovsprøving</a:t>
            </a:r>
          </a:p>
          <a:p>
            <a:pPr lvl="0"/>
            <a:r>
              <a:rPr lang="nb-NO" dirty="0"/>
              <a:t>- Tilleggspensjoner (som funksjonærene)</a:t>
            </a:r>
          </a:p>
        </p:txBody>
      </p:sp>
      <p:sp>
        <p:nvSpPr>
          <p:cNvPr id="11" name="TekstSylinder 10">
            <a:extLst>
              <a:ext uri="{FF2B5EF4-FFF2-40B4-BE49-F238E27FC236}">
                <a16:creationId xmlns:a16="http://schemas.microsoft.com/office/drawing/2014/main" id="{76AB2EC1-D1AF-47C8-8C2C-6B1CA900FCDC}"/>
              </a:ext>
            </a:extLst>
          </p:cNvPr>
          <p:cNvSpPr txBox="1"/>
          <p:nvPr/>
        </p:nvSpPr>
        <p:spPr>
          <a:xfrm>
            <a:off x="1060171" y="5730252"/>
            <a:ext cx="4375427" cy="923330"/>
          </a:xfrm>
          <a:prstGeom prst="rect">
            <a:avLst/>
          </a:prstGeom>
          <a:noFill/>
        </p:spPr>
        <p:txBody>
          <a:bodyPr wrap="square" rtlCol="0">
            <a:spAutoFit/>
          </a:bodyPr>
          <a:lstStyle/>
          <a:p>
            <a:pPr lvl="0"/>
            <a:r>
              <a:rPr lang="nb-NO" dirty="0"/>
              <a:t>- Behovsprøvd, men gjaldt for 80%</a:t>
            </a:r>
          </a:p>
          <a:p>
            <a:pPr lvl="0"/>
            <a:r>
              <a:rPr lang="nb-NO" dirty="0"/>
              <a:t>- «Bemidlede» fant private løsninger</a:t>
            </a:r>
          </a:p>
          <a:p>
            <a:endParaRPr lang="nb-NO" dirty="0"/>
          </a:p>
        </p:txBody>
      </p:sp>
      <p:sp>
        <p:nvSpPr>
          <p:cNvPr id="2" name="TekstSylinder 1">
            <a:extLst>
              <a:ext uri="{FF2B5EF4-FFF2-40B4-BE49-F238E27FC236}">
                <a16:creationId xmlns:a16="http://schemas.microsoft.com/office/drawing/2014/main" id="{8C24189D-B843-4CCB-8A39-34FB156D240A}"/>
              </a:ext>
            </a:extLst>
          </p:cNvPr>
          <p:cNvSpPr txBox="1"/>
          <p:nvPr/>
        </p:nvSpPr>
        <p:spPr>
          <a:xfrm>
            <a:off x="695738" y="583441"/>
            <a:ext cx="4375427" cy="1569660"/>
          </a:xfrm>
          <a:prstGeom prst="rect">
            <a:avLst/>
          </a:prstGeom>
          <a:noFill/>
          <a:ln w="38100">
            <a:solidFill>
              <a:schemeClr val="tx1"/>
            </a:solidFill>
          </a:ln>
        </p:spPr>
        <p:txBody>
          <a:bodyPr wrap="square" rtlCol="0">
            <a:spAutoFit/>
          </a:bodyPr>
          <a:lstStyle/>
          <a:p>
            <a:r>
              <a:rPr lang="nb-NO" sz="2400" b="1" dirty="0"/>
              <a:t>1900-tallet var en rekke av framskritt når det gjaldt å lage en rettferdig, trygg og solidarisk pensjon</a:t>
            </a:r>
          </a:p>
        </p:txBody>
      </p:sp>
      <p:pic>
        <p:nvPicPr>
          <p:cNvPr id="7" name="Bilde 6">
            <a:extLst>
              <a:ext uri="{FF2B5EF4-FFF2-40B4-BE49-F238E27FC236}">
                <a16:creationId xmlns:a16="http://schemas.microsoft.com/office/drawing/2014/main" id="{F64C9892-8C76-4D57-9808-BC776EEE262B}"/>
              </a:ext>
            </a:extLst>
          </p:cNvPr>
          <p:cNvPicPr>
            <a:picLocks noChangeAspect="1"/>
          </p:cNvPicPr>
          <p:nvPr/>
        </p:nvPicPr>
        <p:blipFill>
          <a:blip r:embed="rId8"/>
          <a:stretch>
            <a:fillRect/>
          </a:stretch>
        </p:blipFill>
        <p:spPr>
          <a:xfrm>
            <a:off x="244228" y="3535326"/>
            <a:ext cx="1950665" cy="1443492"/>
          </a:xfrm>
          <a:prstGeom prst="rect">
            <a:avLst/>
          </a:prstGeom>
        </p:spPr>
      </p:pic>
      <p:pic>
        <p:nvPicPr>
          <p:cNvPr id="8" name="Bilde 7" descr="Et bilde som inneholder tekst, skilt, utklipp&#10;&#10;Automatisk generert beskrivelse">
            <a:extLst>
              <a:ext uri="{FF2B5EF4-FFF2-40B4-BE49-F238E27FC236}">
                <a16:creationId xmlns:a16="http://schemas.microsoft.com/office/drawing/2014/main" id="{3DD8CA45-B980-4E18-A2A3-E4CCF8D9D6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1479084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8781174C-52E7-45A6-B150-ECBCE5B1D9F4}"/>
              </a:ext>
            </a:extLst>
          </p:cNvPr>
          <p:cNvSpPr>
            <a:spLocks noGrp="1"/>
          </p:cNvSpPr>
          <p:nvPr>
            <p:ph type="title"/>
          </p:nvPr>
        </p:nvSpPr>
        <p:spPr/>
        <p:txBody>
          <a:bodyPr/>
          <a:lstStyle/>
          <a:p>
            <a:r>
              <a:rPr lang="nb-NO" dirty="0"/>
              <a:t> 2011: Gavepakke til bank og forsikring</a:t>
            </a:r>
          </a:p>
        </p:txBody>
      </p:sp>
      <p:pic>
        <p:nvPicPr>
          <p:cNvPr id="3" name="Bilde 2" descr="Et bilde som inneholder tekst, skilt, utklipp&#10;&#10;Automatisk generert beskrivelse">
            <a:extLst>
              <a:ext uri="{FF2B5EF4-FFF2-40B4-BE49-F238E27FC236}">
                <a16:creationId xmlns:a16="http://schemas.microsoft.com/office/drawing/2014/main" id="{87FF646E-5720-44AD-860A-92DEA4D6C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200" y="4359275"/>
            <a:ext cx="2133600" cy="2133600"/>
          </a:xfrm>
          <a:prstGeom prst="rect">
            <a:avLst/>
          </a:prstGeom>
        </p:spPr>
      </p:pic>
    </p:spTree>
    <p:extLst>
      <p:ext uri="{BB962C8B-B14F-4D97-AF65-F5344CB8AC3E}">
        <p14:creationId xmlns:p14="http://schemas.microsoft.com/office/powerpoint/2010/main" val="549429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rotWithShape="1">
          <a:blip r:embed="rId3"/>
          <a:srcRect l="31500" t="14438" r="2997" b="5088"/>
          <a:stretch/>
        </p:blipFill>
        <p:spPr>
          <a:xfrm>
            <a:off x="5594930" y="1417638"/>
            <a:ext cx="4615871" cy="4149156"/>
          </a:xfrm>
          <a:prstGeom prst="rect">
            <a:avLst/>
          </a:prstGeom>
        </p:spPr>
      </p:pic>
      <p:sp>
        <p:nvSpPr>
          <p:cNvPr id="6" name="Tittel 5"/>
          <p:cNvSpPr>
            <a:spLocks noGrp="1"/>
          </p:cNvSpPr>
          <p:nvPr>
            <p:ph type="title"/>
          </p:nvPr>
        </p:nvSpPr>
        <p:spPr/>
        <p:txBody>
          <a:bodyPr/>
          <a:lstStyle/>
          <a:p>
            <a:r>
              <a:rPr lang="nb-NO" dirty="0"/>
              <a:t>2011: Pensjonsreform og ny alderspensjon</a:t>
            </a:r>
          </a:p>
        </p:txBody>
      </p:sp>
      <p:sp>
        <p:nvSpPr>
          <p:cNvPr id="11" name="Plassholder for innhold 10"/>
          <p:cNvSpPr>
            <a:spLocks noGrp="1"/>
          </p:cNvSpPr>
          <p:nvPr>
            <p:ph sz="half" idx="2"/>
          </p:nvPr>
        </p:nvSpPr>
        <p:spPr>
          <a:xfrm>
            <a:off x="838200" y="1690688"/>
            <a:ext cx="4038600" cy="4216991"/>
          </a:xfrm>
        </p:spPr>
        <p:txBody>
          <a:bodyPr>
            <a:normAutofit/>
          </a:bodyPr>
          <a:lstStyle/>
          <a:p>
            <a:r>
              <a:rPr lang="nb-NO" sz="3200" b="1" dirty="0"/>
              <a:t>Fellesskapet </a:t>
            </a:r>
            <a:r>
              <a:rPr lang="nb-NO" sz="3200" dirty="0"/>
              <a:t>skal dekke mindre og  mindre gjennom skatten</a:t>
            </a:r>
          </a:p>
          <a:p>
            <a:r>
              <a:rPr lang="nb-NO" sz="3200" b="1" dirty="0"/>
              <a:t>Hver enkelt </a:t>
            </a:r>
            <a:r>
              <a:rPr lang="nb-NO" sz="3200" dirty="0"/>
              <a:t>må sikre seg selv, med tjenestepensjon, forsikring, </a:t>
            </a:r>
            <a:r>
              <a:rPr lang="nb-NO" sz="3200" b="1" dirty="0"/>
              <a:t>sparing og investering</a:t>
            </a:r>
            <a:r>
              <a:rPr lang="nb-NO" sz="3200" dirty="0"/>
              <a:t>.</a:t>
            </a:r>
            <a:endParaRPr lang="nb-NO" dirty="0"/>
          </a:p>
        </p:txBody>
      </p:sp>
      <p:sp>
        <p:nvSpPr>
          <p:cNvPr id="4" name="Rektangel 3"/>
          <p:cNvSpPr/>
          <p:nvPr/>
        </p:nvSpPr>
        <p:spPr>
          <a:xfrm>
            <a:off x="6888089" y="5538347"/>
            <a:ext cx="3007939" cy="369332"/>
          </a:xfrm>
          <a:prstGeom prst="rect">
            <a:avLst/>
          </a:prstGeom>
        </p:spPr>
        <p:txBody>
          <a:bodyPr wrap="none">
            <a:spAutoFit/>
          </a:bodyPr>
          <a:lstStyle/>
          <a:p>
            <a:r>
              <a:rPr lang="nb-NO" dirty="0"/>
              <a:t>Dagbladet 18. desember 2014</a:t>
            </a:r>
          </a:p>
        </p:txBody>
      </p:sp>
      <p:pic>
        <p:nvPicPr>
          <p:cNvPr id="7" name="Bilde 6" descr="Et bilde som inneholder tekst, skilt, utklipp&#10;&#10;Automatisk generert beskrivelse">
            <a:extLst>
              <a:ext uri="{FF2B5EF4-FFF2-40B4-BE49-F238E27FC236}">
                <a16:creationId xmlns:a16="http://schemas.microsoft.com/office/drawing/2014/main" id="{B44C51F0-A282-4409-9423-B68DD7BAE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3417" y="5785301"/>
            <a:ext cx="838200" cy="838200"/>
          </a:xfrm>
          <a:prstGeom prst="rect">
            <a:avLst/>
          </a:prstGeom>
        </p:spPr>
      </p:pic>
    </p:spTree>
    <p:extLst>
      <p:ext uri="{BB962C8B-B14F-4D97-AF65-F5344CB8AC3E}">
        <p14:creationId xmlns:p14="http://schemas.microsoft.com/office/powerpoint/2010/main" val="118130848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7102</TotalTime>
  <Words>3092</Words>
  <Application>Microsoft Office PowerPoint</Application>
  <PresentationFormat>Widescreen</PresentationFormat>
  <Paragraphs>422</Paragraphs>
  <Slides>42</Slides>
  <Notes>41</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42</vt:i4>
      </vt:variant>
    </vt:vector>
  </HeadingPairs>
  <TitlesOfParts>
    <vt:vector size="48" baseType="lpstr">
      <vt:lpstr>Arial</vt:lpstr>
      <vt:lpstr>Calibri</vt:lpstr>
      <vt:lpstr>Calibri Light</vt:lpstr>
      <vt:lpstr>TimesTen-Roman</vt:lpstr>
      <vt:lpstr>Office-tema</vt:lpstr>
      <vt:lpstr>1_Office-tema</vt:lpstr>
      <vt:lpstr>Jorunn Folkvord og Ebba Wergeland</vt:lpstr>
      <vt:lpstr>PowerPoint-presentasjon</vt:lpstr>
      <vt:lpstr>Veien til pensjonsreformen:  Ett skritt fram og to tilbake</vt:lpstr>
      <vt:lpstr>1844 Fattige må spare til sin alderdom</vt:lpstr>
      <vt:lpstr>1885 Det er hele samfundets plikt</vt:lpstr>
      <vt:lpstr>PowerPoint-presentasjon</vt:lpstr>
      <vt:lpstr>PowerPoint-presentasjon</vt:lpstr>
      <vt:lpstr> 2011: Gavepakke til bank og forsikring</vt:lpstr>
      <vt:lpstr>2011: Pensjonsreform og ny alderspensjon</vt:lpstr>
      <vt:lpstr>PowerPoint-presentasjon</vt:lpstr>
      <vt:lpstr>PowerPoint-presentasjon</vt:lpstr>
      <vt:lpstr>Hvilket samfunn passer for deg?</vt:lpstr>
      <vt:lpstr>Industriherrenes Runde Bord  (European Round Table of industrialists)</vt:lpstr>
      <vt:lpstr>PowerPoint-presentasjon</vt:lpstr>
      <vt:lpstr>PowerPoint-presentasjon</vt:lpstr>
      <vt:lpstr>PowerPoint-presentasjon</vt:lpstr>
      <vt:lpstr>PowerPoint-presentasjon</vt:lpstr>
      <vt:lpstr>Selv flinke økonomer vet ikke alt</vt:lpstr>
      <vt:lpstr>PowerPoint-presentasjon</vt:lpstr>
      <vt:lpstr>PowerPoint-presentasjon</vt:lpstr>
      <vt:lpstr>De fleste gir seg fortsatt før 67 år – og straffes av reformen</vt:lpstr>
      <vt:lpstr>PowerPoint-presentasjon</vt:lpstr>
      <vt:lpstr>PowerPoint-presentasjon</vt:lpstr>
      <vt:lpstr>Levealdersjustering</vt:lpstr>
      <vt:lpstr>PowerPoint-presentasjon</vt:lpstr>
      <vt:lpstr>Levealder etter yrke (klasse) 1981-2013 Menn        Kvinner</vt:lpstr>
      <vt:lpstr>Levealdersjustering</vt:lpstr>
      <vt:lpstr>Levealdersjustering med kommentarer</vt:lpstr>
      <vt:lpstr>Uførepensjonen - arbeiderklassens førtidspensjon</vt:lpstr>
      <vt:lpstr>PowerPoint-presentasjon</vt:lpstr>
      <vt:lpstr>PowerPoint-presentasjon</vt:lpstr>
      <vt:lpstr>PowerPoint-presentasjon</vt:lpstr>
      <vt:lpstr>PowerPoint-presentasjon</vt:lpstr>
      <vt:lpstr>PowerPoint-presentasjon</vt:lpstr>
      <vt:lpstr>PowerPoint-presentasjon</vt:lpstr>
      <vt:lpstr>Pensjonsreformens modell holder ikke: Avgangsalderen er ikke valgfri </vt:lpstr>
      <vt:lpstr>PowerPoint-presentasjon</vt:lpstr>
      <vt:lpstr>PowerPoint-presentasjon</vt:lpstr>
      <vt:lpstr>PowerPoint-presentasjon</vt:lpstr>
      <vt:lpstr>Økt økonomisk ulikhet blant eldre</vt:lpstr>
      <vt:lpstr>Noen punkter å ta med seg:</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ebba wergeland</dc:creator>
  <cp:lastModifiedBy>Jorunn Folkvord</cp:lastModifiedBy>
  <cp:revision>407</cp:revision>
  <cp:lastPrinted>2021-03-09T20:58:38Z</cp:lastPrinted>
  <dcterms:created xsi:type="dcterms:W3CDTF">2021-01-21T11:36:58Z</dcterms:created>
  <dcterms:modified xsi:type="dcterms:W3CDTF">2021-04-09T15:58:32Z</dcterms:modified>
</cp:coreProperties>
</file>