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515" r:id="rId3"/>
    <p:sldId id="516" r:id="rId4"/>
    <p:sldId id="1181" r:id="rId5"/>
    <p:sldId id="1178" r:id="rId6"/>
    <p:sldId id="1179" r:id="rId7"/>
    <p:sldId id="480" r:id="rId8"/>
    <p:sldId id="514" r:id="rId9"/>
    <p:sldId id="517" r:id="rId10"/>
    <p:sldId id="1177" r:id="rId11"/>
    <p:sldId id="518" r:id="rId12"/>
    <p:sldId id="1180" r:id="rId13"/>
    <p:sldId id="1176" r:id="rId14"/>
    <p:sldId id="431" r:id="rId15"/>
  </p:sldIdLst>
  <p:sldSz cx="9144000" cy="6858000" type="screen4x3"/>
  <p:notesSz cx="6797675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1023" autoAdjust="0"/>
  </p:normalViewPr>
  <p:slideViewPr>
    <p:cSldViewPr>
      <p:cViewPr varScale="1">
        <p:scale>
          <a:sx n="104" d="100"/>
          <a:sy n="104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01-4B3A-BB33-747C6DC58F5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01-4B3A-BB33-747C6DC58F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Levealdersjustering</c:v>
                </c:pt>
                <c:pt idx="1">
                  <c:v>Manglende opptjening 5 år</c:v>
                </c:pt>
                <c:pt idx="2">
                  <c:v>AFP fra 67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29600</c:v>
                </c:pt>
                <c:pt idx="1">
                  <c:v>31500</c:v>
                </c:pt>
                <c:pt idx="2">
                  <c:v>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1-4B3A-BB33-747C6DC5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92607"/>
        <c:axId val="158199263"/>
      </c:barChart>
      <c:catAx>
        <c:axId val="15819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199263"/>
        <c:crosses val="autoZero"/>
        <c:auto val="1"/>
        <c:lblAlgn val="ctr"/>
        <c:lblOffset val="100"/>
        <c:noMultiLvlLbl val="0"/>
      </c:catAx>
      <c:valAx>
        <c:axId val="15819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19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48" cy="49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05" y="1"/>
            <a:ext cx="2944870" cy="49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501"/>
            <a:ext cx="2946448" cy="49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05" y="9379501"/>
            <a:ext cx="2944870" cy="49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A0D7453-A53E-41A2-BEEF-9A312E882A9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268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31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227" y="1"/>
            <a:ext cx="2944869" cy="4931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519A70-AC51-45A7-A928-BCE9D1D919E8}" type="datetimeFigureOut">
              <a:rPr lang="nb-NO"/>
              <a:pPr>
                <a:defRPr/>
              </a:pPr>
              <a:t>10.03.2021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57" y="4689751"/>
            <a:ext cx="5438140" cy="444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7932"/>
            <a:ext cx="2946448" cy="493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227" y="9377932"/>
            <a:ext cx="2944869" cy="493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BCEFCC-B3B8-4506-9175-55F83CD8200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5501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78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FEC3-9EB2-496E-8011-9DE79773213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B329-8FFF-4EA8-858B-EE00D7EE7EF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9A4F-72C5-4E9F-B1FA-72B32B4D24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B8DB-CAE2-4B4B-B212-88469150A99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FDF2-72E1-4C47-8FBA-144E4AB11D8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0A04-E2B0-4D78-88BA-C9E9EF7215B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FA07-289E-4B41-8809-16BD0593D5D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11CF-AA8B-42CA-A321-25A81A7F518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D53D-FAE9-462A-92E4-62C6D960403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B60B-F3FA-48FE-9F60-0B55DD0F607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45AB-D962-4853-A8D7-5161599ADD0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 i malen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 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532CF0B-DA9F-417F-8F41-77E3BA5145D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4770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Times New Roman" charset="0"/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2590800" y="64770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Times New Roman" charset="0"/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3571875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nb-NO" dirty="0">
              <a:latin typeface="Times New Roman" charset="0"/>
              <a:cs typeface="+mn-cs"/>
            </a:endParaRPr>
          </a:p>
        </p:txBody>
      </p:sp>
      <p:pic>
        <p:nvPicPr>
          <p:cNvPr id="2058" name="Picture 12" descr="logo De-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6324600"/>
            <a:ext cx="2000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Uføretrygd og uføres alderspensjon</a:t>
            </a:r>
            <a:br>
              <a:rPr lang="nb-NO" dirty="0"/>
            </a:br>
            <a:endParaRPr lang="nb-NO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nb-NO" sz="4400" dirty="0"/>
          </a:p>
          <a:p>
            <a:pPr algn="ctr"/>
            <a:r>
              <a:rPr lang="nb-NO" sz="4400" dirty="0"/>
              <a:t>Stein Stugu</a:t>
            </a:r>
          </a:p>
          <a:p>
            <a:pPr algn="ctr"/>
            <a:endParaRPr lang="nb-NO" sz="4400" dirty="0"/>
          </a:p>
          <a:p>
            <a:pPr algn="ctr"/>
            <a:r>
              <a:rPr lang="nb-NO" sz="4400" dirty="0"/>
              <a:t>10/3 - 2021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FCEEC0-B8CD-4DDB-B8CC-4A0C4B1C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Inntektspensjon </a:t>
            </a:r>
            <a:r>
              <a:rPr lang="nb-NO" dirty="0" err="1"/>
              <a:t>vs</a:t>
            </a:r>
            <a:r>
              <a:rPr lang="nb-NO" dirty="0"/>
              <a:t> garantipensjon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DCBD32-D0D2-4AA8-AF2C-1D9789F75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Stor forskjell på et års opptjening av alderspensjon. Med lønn 567 000 vil garantipensjon telle hvis du har «få» år med denne inntekten:</a:t>
            </a: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43E955A-A1A6-41CD-899D-6AA7A9590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24061"/>
              </p:ext>
            </p:extLst>
          </p:nvPr>
        </p:nvGraphicFramePr>
        <p:xfrm>
          <a:off x="1187624" y="3356992"/>
          <a:ext cx="6432376" cy="273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06668972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239847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71166472"/>
                    </a:ext>
                  </a:extLst>
                </a:gridCol>
                <a:gridCol w="1463824">
                  <a:extLst>
                    <a:ext uri="{9D8B030D-6E8A-4147-A177-3AD203B41FA5}">
                      <a16:colId xmlns:a16="http://schemas.microsoft.com/office/drawing/2014/main" val="647036866"/>
                    </a:ext>
                  </a:extLst>
                </a:gridCol>
              </a:tblGrid>
              <a:tr h="125089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Deletall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Årlig pensjon</a:t>
                      </a:r>
                    </a:p>
                    <a:p>
                      <a:r>
                        <a:rPr lang="nb-NO" dirty="0"/>
                        <a:t>Ved uttak fra 67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Fem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602150"/>
                  </a:ext>
                </a:extLst>
              </a:tr>
              <a:tr h="744059">
                <a:tc>
                  <a:txBody>
                    <a:bodyPr/>
                    <a:lstStyle/>
                    <a:p>
                      <a:r>
                        <a:rPr lang="nb-NO" dirty="0"/>
                        <a:t>Inntektspensjon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38283"/>
                  </a:ext>
                </a:extLst>
              </a:tr>
              <a:tr h="744059">
                <a:tc>
                  <a:txBody>
                    <a:bodyPr/>
                    <a:lstStyle/>
                    <a:p>
                      <a:r>
                        <a:rPr lang="nb-NO" dirty="0"/>
                        <a:t>Garantipensjon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1 260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27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07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2DBFD02-A290-4A2C-8AD6-7851C1F3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 430 000 i 38 år før 62, født 1963</a:t>
            </a:r>
            <a:br>
              <a:rPr lang="nb-NO" dirty="0"/>
            </a:b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A7B80CB-107A-42CF-986B-D3D1F667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0650"/>
            <a:ext cx="6438411" cy="386647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9DA2447-2121-46B9-BCE1-874FF3F3E2CC}"/>
              </a:ext>
            </a:extLst>
          </p:cNvPr>
          <p:cNvSpPr txBox="1"/>
          <p:nvPr/>
        </p:nvSpPr>
        <p:spPr>
          <a:xfrm>
            <a:off x="1619672" y="58052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Alderspensjon før reformen ca. 240 000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B9E74E-30A9-4DCD-90E7-3A62DD88D325}"/>
              </a:ext>
            </a:extLst>
          </p:cNvPr>
          <p:cNvSpPr txBox="1"/>
          <p:nvPr/>
        </p:nvSpPr>
        <p:spPr>
          <a:xfrm>
            <a:off x="7380312" y="227687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Alderspensjon ufør:</a:t>
            </a:r>
          </a:p>
          <a:p>
            <a:r>
              <a:rPr lang="nb-NO" sz="1800" dirty="0"/>
              <a:t>Inntektspensjon 176 000</a:t>
            </a:r>
          </a:p>
          <a:p>
            <a:r>
              <a:rPr lang="nb-NO" sz="1800" dirty="0"/>
              <a:t>Garantipensjon</a:t>
            </a:r>
          </a:p>
          <a:p>
            <a:r>
              <a:rPr lang="nb-NO" sz="1800" dirty="0"/>
              <a:t>39 000</a:t>
            </a:r>
          </a:p>
        </p:txBody>
      </p:sp>
    </p:spTree>
    <p:extLst>
      <p:ext uri="{BB962C8B-B14F-4D97-AF65-F5344CB8AC3E}">
        <p14:creationId xmlns:p14="http://schemas.microsoft.com/office/powerpoint/2010/main" val="427570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2DBFD02-A290-4A2C-8AD6-7851C1F3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 ufør, født 1963</a:t>
            </a:r>
            <a:br>
              <a:rPr lang="nb-NO" dirty="0"/>
            </a:b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682A99F-CAE7-4684-A9C9-CAC500F6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46995"/>
            <a:ext cx="5688632" cy="4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D6F1474-FE2B-4E21-B139-4B4B580B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6" y="548680"/>
            <a:ext cx="7892915" cy="5161945"/>
          </a:xfrm>
          <a:prstGeom prst="rect">
            <a:avLst/>
          </a:prstGeom>
        </p:spPr>
      </p:pic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EF13866F-F7A0-4FE9-8551-0904B6B22107}"/>
              </a:ext>
            </a:extLst>
          </p:cNvPr>
          <p:cNvCxnSpPr/>
          <p:nvPr/>
        </p:nvCxnSpPr>
        <p:spPr>
          <a:xfrm>
            <a:off x="5233387" y="1955862"/>
            <a:ext cx="0" cy="3302493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3B0C8C0-8376-4D95-8EEF-8ED87CABF23E}"/>
              </a:ext>
            </a:extLst>
          </p:cNvPr>
          <p:cNvSpPr txBox="1"/>
          <p:nvPr/>
        </p:nvSpPr>
        <p:spPr>
          <a:xfrm>
            <a:off x="5657851" y="3152000"/>
            <a:ext cx="159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Mulige forbedringer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8DFC9CA-B1A5-4DE5-BD28-99D7143491DD}"/>
              </a:ext>
            </a:extLst>
          </p:cNvPr>
          <p:cNvSpPr txBox="1"/>
          <p:nvPr/>
        </p:nvSpPr>
        <p:spPr>
          <a:xfrm>
            <a:off x="827584" y="5949280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Gjennomsnittslønn = 567 400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90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D1611-4ED0-4080-BA8C-7A3C777A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1800" b="1" dirty="0"/>
              <a:t>Effekt av full levealdersjustering, og 5 år manglende opptjening</a:t>
            </a:r>
            <a:br>
              <a:rPr lang="nb-NO" sz="1800" b="1" dirty="0"/>
            </a:br>
            <a:r>
              <a:rPr lang="nb-NO" sz="1800" b="1" dirty="0"/>
              <a:t> samt manglende AFP (her beregnet med uttak fra 67). Søylene viser hva tapet vil være i årlig pensjon sammenliknet med hva det kunne </a:t>
            </a:r>
            <a:r>
              <a:rPr lang="nb-NO" sz="1800" b="1"/>
              <a:t>vært.</a:t>
            </a:r>
            <a:br>
              <a:rPr lang="nb-NO" sz="1800" b="1" dirty="0"/>
            </a:br>
            <a:r>
              <a:rPr lang="nb-NO" sz="1800" b="1" dirty="0"/>
              <a:t>Lønn 567 000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0974891-FD21-40BF-8402-31F988B95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3126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73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36DD5-A7D0-4F25-9F28-133A9AC4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viktige endringer for uføre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B749F1-B8E9-4B3B-B959-A01A16AE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Uførepensjon var beregnet som alderspensjon, fra  2015 trygd  beregnet etter 66 % av tidligere inntekt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Uføretrygd beskattes som skatt inntekt, før var det  skatt som alderspensjon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Beregnet at ca. 20 % tapte på overgangen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Ble lovbestemt tak på hva en kan få i som ufør fra tjenestepensjon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Med </a:t>
            </a:r>
            <a:r>
              <a:rPr lang="nb-NO" sz="2400" dirty="0" err="1"/>
              <a:t>alleårsreglene</a:t>
            </a:r>
            <a:r>
              <a:rPr lang="nb-NO" sz="2400" dirty="0"/>
              <a:t> for beregning av alderspensjon stanser opptjening av alderspensjon stanses det året uføre fyller 61 i stedet for ved 67</a:t>
            </a:r>
            <a:r>
              <a:rPr lang="nb-NO" sz="2800" dirty="0"/>
              <a:t> år</a:t>
            </a:r>
          </a:p>
          <a:p>
            <a:pPr marL="0" indent="0"/>
            <a:endParaRPr lang="nb-NO" sz="2800" dirty="0"/>
          </a:p>
          <a:p>
            <a:pPr marL="0" indent="0"/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70626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F68AB-441A-41A8-ABA5-55FFBB42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86" y="260648"/>
            <a:ext cx="7839114" cy="1491952"/>
          </a:xfrm>
        </p:spPr>
        <p:txBody>
          <a:bodyPr/>
          <a:lstStyle/>
          <a:p>
            <a:br>
              <a:rPr lang="nb-NO" sz="2400" dirty="0"/>
            </a:br>
            <a:r>
              <a:rPr lang="nb-NO" sz="2400" dirty="0"/>
              <a:t>Rammer for uføretrygd og uførepensjon fra tjenestepensjon</a:t>
            </a:r>
            <a:br>
              <a:rPr lang="nb-NO" sz="2400" dirty="0"/>
            </a:br>
            <a:r>
              <a:rPr lang="nb-NO" sz="2400" dirty="0"/>
              <a:t>Hvis rettigheter på gammel pensjon ga mer ble overskytende inndratt til arbeidsgivers finansiering av tjenestepensjon </a:t>
            </a:r>
            <a:r>
              <a:rPr lang="nb-NO" sz="1400" dirty="0"/>
              <a:t>(plansje hentet fra NHO)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A07F2D-C74D-48BB-BB7B-308D41CB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6" y="1942066"/>
            <a:ext cx="7769338" cy="40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5D976-D689-469A-9D73-E5506DF6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Alderspensjon i tjenestepensjon for uføre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9A3F-906E-43B1-AF4E-D281836D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Alle tjenestepensjoner skal videreføre opptjening til alderspensjon fram til 67 år hvis du blir ufør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Opptjening skal ta utgangspunkt i lønn, men reguleres ofte litt dårligere opp enn lønnsstigning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Hvor mange detter utenfor?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sz="2000" dirty="0"/>
              <a:t>Unge uføre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sz="2000" dirty="0"/>
              <a:t>Selvstendige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sz="2000" dirty="0"/>
              <a:t>Andre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Store kvalitetsforskjeller på tjenestepensjon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Stor forskjell på innskudd av 2 % av lønn og 7 % av lønn, for ikke å snakke om opp til 25,1 % av lønn fra 7,1 G til 12 G (G=101 351)</a:t>
            </a:r>
          </a:p>
        </p:txBody>
      </p:sp>
    </p:spTree>
    <p:extLst>
      <p:ext uri="{BB962C8B-B14F-4D97-AF65-F5344CB8AC3E}">
        <p14:creationId xmlns:p14="http://schemas.microsoft.com/office/powerpoint/2010/main" val="155711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4CB838-9AAF-4D5C-BF6F-BCF1A792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Besteårsregler 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3FF14E-C776-4566-9624-F8932617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Opptjening før pensjonsreformen og for all født i 1953 eller tidligere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Pensjon beregnes ut fra de 20 beste inntektsårene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Opptjening 40 år for å få «full» pensjon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Uttak av pensjon bestemmes ved at årlig pensjon beregnes ved hjelp av et forholdstall som er avhengig når du tar ut pensjon og når du er født, dvs. levealdersjustering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Uføre tjener opp alderspensjon til de er 67 år</a:t>
            </a:r>
          </a:p>
        </p:txBody>
      </p:sp>
    </p:spTree>
    <p:extLst>
      <p:ext uri="{BB962C8B-B14F-4D97-AF65-F5344CB8AC3E}">
        <p14:creationId xmlns:p14="http://schemas.microsoft.com/office/powerpoint/2010/main" val="234787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A65AA1-983A-486B-8680-985473EA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Alleårsregler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B041CB-A512-4F63-805E-E7CDFBC6D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Opptjening av rettigheter til alderpensjon etter reformen og for alle født i 1963 eller senere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All inntekt fra du er 13 til du fyller 75 bidrar til å bestemme pensjon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Opptjening på 18,1 % av inntekt opp til 7,1 G (nå ca. 710 000)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Hvis lav opptjening har du rett til garantipensjon i tillegg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Opptjening av alderspensjon for uføretrygdede stanser ved 62 år</a:t>
            </a:r>
          </a:p>
        </p:txBody>
      </p:sp>
    </p:spTree>
    <p:extLst>
      <p:ext uri="{BB962C8B-B14F-4D97-AF65-F5344CB8AC3E}">
        <p14:creationId xmlns:p14="http://schemas.microsoft.com/office/powerpoint/2010/main" val="218662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Alleårsreglene</a:t>
            </a:r>
            <a:r>
              <a:rPr lang="nb-NO" dirty="0"/>
              <a:t> med ny opptjening fases gradvis inn</a:t>
            </a:r>
            <a:br>
              <a:rPr lang="nb-NO" dirty="0"/>
            </a:br>
            <a:endParaRPr lang="nb-NO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30046" y="1338302"/>
            <a:ext cx="400418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539552" y="2492896"/>
            <a:ext cx="1872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Født før 1953 – besteårsregelen</a:t>
            </a:r>
          </a:p>
          <a:p>
            <a:endParaRPr lang="nb-NO" sz="1800" dirty="0"/>
          </a:p>
          <a:p>
            <a:r>
              <a:rPr lang="nb-NO" sz="1800" dirty="0"/>
              <a:t>Født 1954 – 1962 – gradvis innfasing av alleårsregelen</a:t>
            </a:r>
          </a:p>
          <a:p>
            <a:endParaRPr lang="nb-NO" sz="1800" dirty="0"/>
          </a:p>
          <a:p>
            <a:r>
              <a:rPr lang="nb-NO" sz="1800" dirty="0"/>
              <a:t>Født 1963 og seinere – alleårsregelen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61058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nb-NO" sz="3200" dirty="0"/>
              <a:t>Garantipensjon – ny ”minstepensjon”</a:t>
            </a:r>
          </a:p>
        </p:txBody>
      </p:sp>
      <p:cxnSp>
        <p:nvCxnSpPr>
          <p:cNvPr id="4" name="Rett pil 3"/>
          <p:cNvCxnSpPr/>
          <p:nvPr/>
        </p:nvCxnSpPr>
        <p:spPr>
          <a:xfrm flipV="1">
            <a:off x="1115616" y="1916832"/>
            <a:ext cx="0" cy="3600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 5"/>
          <p:cNvCxnSpPr/>
          <p:nvPr/>
        </p:nvCxnSpPr>
        <p:spPr>
          <a:xfrm>
            <a:off x="1115616" y="5517232"/>
            <a:ext cx="68407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755576" y="14847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Pensjon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8100392" y="544522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Lønn</a:t>
            </a:r>
          </a:p>
        </p:txBody>
      </p:sp>
      <p:sp>
        <p:nvSpPr>
          <p:cNvPr id="11" name="Likebent trekant 10"/>
          <p:cNvSpPr/>
          <p:nvPr/>
        </p:nvSpPr>
        <p:spPr>
          <a:xfrm>
            <a:off x="1115616" y="2132856"/>
            <a:ext cx="6552722" cy="3384373"/>
          </a:xfrm>
          <a:prstGeom prst="triangle">
            <a:avLst>
              <a:gd name="adj" fmla="val 996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solidFill>
                  <a:srgbClr val="FFFFFF"/>
                </a:solidFill>
              </a:rPr>
              <a:t>Inntektspensjon,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solidFill>
                  <a:srgbClr val="FFFFFF"/>
                </a:solidFill>
              </a:rPr>
              <a:t>opptjening i alleårsregel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solidFill>
                  <a:srgbClr val="FFFFFF"/>
                </a:solidFill>
              </a:rPr>
              <a:t>18,1 % opp til 7,1 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FFFFFF"/>
              </a:solidFill>
            </a:endParaRPr>
          </a:p>
        </p:txBody>
      </p:sp>
      <p:cxnSp>
        <p:nvCxnSpPr>
          <p:cNvPr id="13" name="Rett linje 12"/>
          <p:cNvCxnSpPr/>
          <p:nvPr/>
        </p:nvCxnSpPr>
        <p:spPr>
          <a:xfrm flipV="1">
            <a:off x="1115616" y="3212976"/>
            <a:ext cx="4464496" cy="6480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eforklaring formet som et avrundet rektangel 15"/>
          <p:cNvSpPr/>
          <p:nvPr/>
        </p:nvSpPr>
        <p:spPr>
          <a:xfrm>
            <a:off x="1907704" y="1844824"/>
            <a:ext cx="3024336" cy="1152128"/>
          </a:xfrm>
          <a:prstGeom prst="wedgeRoundRectCallout">
            <a:avLst>
              <a:gd name="adj1" fmla="val -22459"/>
              <a:gd name="adj2" fmla="val 99860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600" dirty="0">
                <a:solidFill>
                  <a:srgbClr val="FFFFFF"/>
                </a:solidFill>
              </a:rPr>
              <a:t>Garantipensjon – minstepensjon avkortes 80 % mot opptjent inntektspensjon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07504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2 G, reduseres når levealder stiger</a:t>
            </a:r>
          </a:p>
        </p:txBody>
      </p:sp>
    </p:spTree>
    <p:extLst>
      <p:ext uri="{BB962C8B-B14F-4D97-AF65-F5344CB8AC3E}">
        <p14:creationId xmlns:p14="http://schemas.microsoft.com/office/powerpoint/2010/main" val="393038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6F1888-99B7-4214-BCDF-C0553448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Garantipensjon, dvs. minstepensjon, </a:t>
            </a:r>
            <a:r>
              <a:rPr lang="nb-NO" dirty="0" err="1"/>
              <a:t>levealdersjusteres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E592FE-29D2-4AAA-A087-ECF801D09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Satser fra 1/5 – 2020: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Høy sats kr. 192 125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Ordinær sats kr. 177 724</a:t>
            </a:r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Uten levealdersjustering ville høy sats vært 2 G, dvs. kr. 202 702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Høy sats 2030 (uføre født 1963 blir 67):</a:t>
            </a:r>
          </a:p>
          <a:p>
            <a:pPr marL="400050" lvl="1" indent="0">
              <a:buNone/>
            </a:pPr>
            <a:r>
              <a:rPr lang="nb-NO" dirty="0"/>
              <a:t>Kr. 178 900</a:t>
            </a:r>
          </a:p>
        </p:txBody>
      </p:sp>
    </p:spTree>
    <p:extLst>
      <p:ext uri="{BB962C8B-B14F-4D97-AF65-F5344CB8AC3E}">
        <p14:creationId xmlns:p14="http://schemas.microsoft.com/office/powerpoint/2010/main" val="57444577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597</Words>
  <Application>Microsoft Office PowerPoint</Application>
  <PresentationFormat>Skjermfremvisning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Standard utforming</vt:lpstr>
      <vt:lpstr> Uføretrygd og uføres alderspensjon </vt:lpstr>
      <vt:lpstr>Noen viktige endringer for uføre</vt:lpstr>
      <vt:lpstr> Rammer for uføretrygd og uførepensjon fra tjenestepensjon Hvis rettigheter på gammel pensjon ga mer ble overskytende inndratt til arbeidsgivers finansiering av tjenestepensjon (plansje hentet fra NHO) </vt:lpstr>
      <vt:lpstr>Alderspensjon i tjenestepensjon for uføre</vt:lpstr>
      <vt:lpstr>Besteårsregler pensjon</vt:lpstr>
      <vt:lpstr>Alleårsregler</vt:lpstr>
      <vt:lpstr>Alleårsreglene med ny opptjening fases gradvis inn </vt:lpstr>
      <vt:lpstr>Garantipensjon – ny ”minstepensjon”</vt:lpstr>
      <vt:lpstr>Garantipensjon, dvs. minstepensjon, levealdersjusteres</vt:lpstr>
      <vt:lpstr>Inntektspensjon vs garantipensjon</vt:lpstr>
      <vt:lpstr>Lønn 430 000 i 38 år før 62, født 1963 </vt:lpstr>
      <vt:lpstr>Ung ufør, født 1963 </vt:lpstr>
      <vt:lpstr>PowerPoint-presentasjon</vt:lpstr>
      <vt:lpstr>Effekt av full levealdersjustering, og 5 år manglende opptjening  samt manglende AFP (her beregnet med uttak fra 67). Søylene viser hva tapet vil være i årlig pensjon sammenliknet med hva det kunne vært. Lønn 567 000</vt:lpstr>
    </vt:vector>
  </TitlesOfParts>
  <Company>DeFacto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 Stugu</dc:creator>
  <cp:lastModifiedBy>Stein Stugu</cp:lastModifiedBy>
  <cp:revision>333</cp:revision>
  <cp:lastPrinted>2015-09-01T10:48:51Z</cp:lastPrinted>
  <dcterms:created xsi:type="dcterms:W3CDTF">2012-10-19T14:05:57Z</dcterms:created>
  <dcterms:modified xsi:type="dcterms:W3CDTF">2021-03-10T10:59:31Z</dcterms:modified>
</cp:coreProperties>
</file>